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0" r:id="rId2"/>
  </p:sldMasterIdLst>
  <p:sldIdLst>
    <p:sldId id="256" r:id="rId3"/>
    <p:sldId id="369" r:id="rId4"/>
    <p:sldId id="257" r:id="rId5"/>
    <p:sldId id="350" r:id="rId6"/>
    <p:sldId id="352" r:id="rId7"/>
    <p:sldId id="353" r:id="rId8"/>
    <p:sldId id="357" r:id="rId9"/>
    <p:sldId id="355" r:id="rId10"/>
    <p:sldId id="358" r:id="rId11"/>
    <p:sldId id="356" r:id="rId12"/>
    <p:sldId id="351" r:id="rId13"/>
    <p:sldId id="354" r:id="rId14"/>
    <p:sldId id="360" r:id="rId15"/>
    <p:sldId id="363" r:id="rId16"/>
    <p:sldId id="362" r:id="rId17"/>
    <p:sldId id="361" r:id="rId18"/>
    <p:sldId id="364" r:id="rId19"/>
    <p:sldId id="367" r:id="rId20"/>
    <p:sldId id="368" r:id="rId21"/>
    <p:sldId id="365" r:id="rId22"/>
    <p:sldId id="349" r:id="rId23"/>
    <p:sldId id="370" r:id="rId24"/>
    <p:sldId id="371" r:id="rId25"/>
    <p:sldId id="372" r:id="rId26"/>
    <p:sldId id="373" r:id="rId27"/>
    <p:sldId id="375" r:id="rId28"/>
    <p:sldId id="376" r:id="rId29"/>
    <p:sldId id="374" r:id="rId30"/>
    <p:sldId id="366" r:id="rId31"/>
    <p:sldId id="259" r:id="rId32"/>
    <p:sldId id="383" r:id="rId33"/>
    <p:sldId id="382" r:id="rId34"/>
    <p:sldId id="380" r:id="rId35"/>
    <p:sldId id="381" r:id="rId36"/>
    <p:sldId id="378" r:id="rId37"/>
    <p:sldId id="377" r:id="rId38"/>
    <p:sldId id="384" r:id="rId39"/>
    <p:sldId id="385" r:id="rId40"/>
  </p:sldIdLst>
  <p:sldSz cx="9144000" cy="6858000" type="screen4x3"/>
  <p:notesSz cx="6800850" cy="9931400"/>
  <p:embeddedFontLst>
    <p:embeddedFont>
      <p:font typeface="Calibri" panose="020F0502020204030204" pitchFamily="34" charset="0"/>
      <p:regular r:id="rId41"/>
      <p:bold r:id="rId42"/>
      <p:italic r:id="rId43"/>
      <p:boldItalic r:id="rId44"/>
    </p:embeddedFont>
    <p:embeddedFont>
      <p:font typeface="Republika" panose="020B0604020202020204" charset="-18"/>
      <p:regular r:id="rId45"/>
      <p:bold r:id="rId46"/>
    </p:embeddedFont>
  </p:embeddedFontLst>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58">
          <p15:clr>
            <a:srgbClr val="A4A3A4"/>
          </p15:clr>
        </p15:guide>
        <p15:guide id="2" orient="horz" pos="1502">
          <p15:clr>
            <a:srgbClr val="A4A3A4"/>
          </p15:clr>
        </p15:guide>
        <p15:guide id="3" pos="839">
          <p15:clr>
            <a:srgbClr val="A4A3A4"/>
          </p15:clr>
        </p15:guide>
        <p15:guide id="4" pos="49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5544" autoAdjust="0"/>
  </p:normalViewPr>
  <p:slideViewPr>
    <p:cSldViewPr snapToGrid="0" snapToObjects="1">
      <p:cViewPr varScale="1">
        <p:scale>
          <a:sx n="59" d="100"/>
          <a:sy n="59" d="100"/>
        </p:scale>
        <p:origin x="1448" y="60"/>
      </p:cViewPr>
      <p:guideLst>
        <p:guide orient="horz" pos="458"/>
        <p:guide orient="horz" pos="1502"/>
        <p:guide pos="839"/>
        <p:guide pos="49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7174"/>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6957CD6-C3CB-49D8-B36A-FD307AF3D790}"/>
              </a:ext>
            </a:extLst>
          </p:cNvPr>
          <p:cNvSpPr>
            <a:spLocks noGrp="1"/>
          </p:cNvSpPr>
          <p:nvPr>
            <p:ph type="dt" sz="half" idx="10"/>
          </p:nvPr>
        </p:nvSpPr>
        <p:spPr>
          <a:xfrm>
            <a:off x="971550" y="6356350"/>
            <a:ext cx="1495425" cy="365125"/>
          </a:xfrm>
        </p:spPr>
        <p:txBody>
          <a:bodyPr/>
          <a:lstStyle>
            <a:lvl1pPr>
              <a:defRPr/>
            </a:lvl1pPr>
          </a:lstStyle>
          <a:p>
            <a:pPr>
              <a:defRPr/>
            </a:pPr>
            <a:fld id="{77693254-1067-4EB1-9FB5-8D2491EFA2AB}" type="datetimeFigureOut">
              <a:rPr lang="en-US"/>
              <a:pPr>
                <a:defRPr/>
              </a:pPr>
              <a:t>10/15/2019</a:t>
            </a:fld>
            <a:endParaRPr lang="en-US" dirty="0"/>
          </a:p>
        </p:txBody>
      </p:sp>
      <p:sp>
        <p:nvSpPr>
          <p:cNvPr id="4" name="Footer Placeholder 4">
            <a:extLst>
              <a:ext uri="{FF2B5EF4-FFF2-40B4-BE49-F238E27FC236}">
                <a16:creationId xmlns:a16="http://schemas.microsoft.com/office/drawing/2014/main" id="{28AF5889-1C77-4B78-BC1E-62D93001D25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BC1D0ED-23A5-45C4-99CC-C45BC25FB046}"/>
              </a:ext>
            </a:extLst>
          </p:cNvPr>
          <p:cNvSpPr>
            <a:spLocks noGrp="1"/>
          </p:cNvSpPr>
          <p:nvPr>
            <p:ph type="sldNum" sz="quarter" idx="12"/>
          </p:nvPr>
        </p:nvSpPr>
        <p:spPr>
          <a:xfrm>
            <a:off x="6553200" y="6356350"/>
            <a:ext cx="1331913" cy="365125"/>
          </a:xfrm>
        </p:spPr>
        <p:txBody>
          <a:bodyPr/>
          <a:lstStyle>
            <a:lvl1pPr>
              <a:defRPr/>
            </a:lvl1pPr>
          </a:lstStyle>
          <a:p>
            <a:fld id="{63E8FCA1-1229-4A45-9939-C68CFBC58C8E}" type="slidenum">
              <a:rPr lang="en-US" altLang="sl-SI"/>
              <a:pPr/>
              <a:t>‹#›</a:t>
            </a:fld>
            <a:endParaRPr lang="en-US" altLang="sl-SI"/>
          </a:p>
        </p:txBody>
      </p:sp>
    </p:spTree>
    <p:extLst>
      <p:ext uri="{BB962C8B-B14F-4D97-AF65-F5344CB8AC3E}">
        <p14:creationId xmlns:p14="http://schemas.microsoft.com/office/powerpoint/2010/main" val="1309143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3" name="Date Placeholder 2">
            <a:extLst>
              <a:ext uri="{FF2B5EF4-FFF2-40B4-BE49-F238E27FC236}">
                <a16:creationId xmlns:a16="http://schemas.microsoft.com/office/drawing/2014/main" id="{38E49F94-6C18-4800-BAB2-5387872A1432}"/>
              </a:ext>
            </a:extLst>
          </p:cNvPr>
          <p:cNvSpPr>
            <a:spLocks noGrp="1"/>
          </p:cNvSpPr>
          <p:nvPr>
            <p:ph type="dt" sz="half" idx="10"/>
          </p:nvPr>
        </p:nvSpPr>
        <p:spPr>
          <a:xfrm>
            <a:off x="1008063" y="6356350"/>
            <a:ext cx="1939925" cy="365125"/>
          </a:xfrm>
        </p:spPr>
        <p:txBody>
          <a:bodyPr/>
          <a:lstStyle>
            <a:lvl1pPr>
              <a:defRPr/>
            </a:lvl1pPr>
          </a:lstStyle>
          <a:p>
            <a:pPr>
              <a:defRPr/>
            </a:pPr>
            <a:fld id="{558C321A-38DC-4AFC-B64A-CCD8929E5C83}" type="datetimeFigureOut">
              <a:rPr lang="sl-SI"/>
              <a:pPr>
                <a:defRPr/>
              </a:pPr>
              <a:t>15.10.2019</a:t>
            </a:fld>
            <a:endParaRPr lang="sl-SI"/>
          </a:p>
        </p:txBody>
      </p:sp>
      <p:sp>
        <p:nvSpPr>
          <p:cNvPr id="4" name="Footer Placeholder 3">
            <a:extLst>
              <a:ext uri="{FF2B5EF4-FFF2-40B4-BE49-F238E27FC236}">
                <a16:creationId xmlns:a16="http://schemas.microsoft.com/office/drawing/2014/main" id="{1E06CE81-BB55-49BB-A763-CBEC076A3647}"/>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4">
            <a:extLst>
              <a:ext uri="{FF2B5EF4-FFF2-40B4-BE49-F238E27FC236}">
                <a16:creationId xmlns:a16="http://schemas.microsoft.com/office/drawing/2014/main" id="{2E4FBAB2-D46D-4E39-BA58-5C47BB9B3591}"/>
              </a:ext>
            </a:extLst>
          </p:cNvPr>
          <p:cNvSpPr>
            <a:spLocks noGrp="1"/>
          </p:cNvSpPr>
          <p:nvPr>
            <p:ph type="sldNum" sz="quarter" idx="12"/>
          </p:nvPr>
        </p:nvSpPr>
        <p:spPr/>
        <p:txBody>
          <a:bodyPr/>
          <a:lstStyle>
            <a:lvl1pPr>
              <a:defRPr/>
            </a:lvl1pPr>
          </a:lstStyle>
          <a:p>
            <a:fld id="{66751412-1A49-42C5-AA18-E320C784A4D4}" type="slidenum">
              <a:rPr lang="sl-SI" altLang="sl-SI"/>
              <a:pPr/>
              <a:t>‹#›</a:t>
            </a:fld>
            <a:endParaRPr lang="sl-SI" altLang="sl-SI"/>
          </a:p>
        </p:txBody>
      </p:sp>
    </p:spTree>
    <p:extLst>
      <p:ext uri="{BB962C8B-B14F-4D97-AF65-F5344CB8AC3E}">
        <p14:creationId xmlns:p14="http://schemas.microsoft.com/office/powerpoint/2010/main" val="2257093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sl-SI" dirty="0"/>
          </a:p>
        </p:txBody>
      </p:sp>
      <p:sp>
        <p:nvSpPr>
          <p:cNvPr id="4" name="Date Placeholder 3">
            <a:extLst>
              <a:ext uri="{FF2B5EF4-FFF2-40B4-BE49-F238E27FC236}">
                <a16:creationId xmlns:a16="http://schemas.microsoft.com/office/drawing/2014/main" id="{394B8FB2-805B-44DD-88E1-0E0CA5414C3F}"/>
              </a:ext>
            </a:extLst>
          </p:cNvPr>
          <p:cNvSpPr>
            <a:spLocks noGrp="1"/>
          </p:cNvSpPr>
          <p:nvPr>
            <p:ph type="dt" sz="half" idx="10"/>
          </p:nvPr>
        </p:nvSpPr>
        <p:spPr/>
        <p:txBody>
          <a:bodyPr/>
          <a:lstStyle>
            <a:lvl1pPr>
              <a:defRPr/>
            </a:lvl1pPr>
          </a:lstStyle>
          <a:p>
            <a:pPr>
              <a:defRPr/>
            </a:pPr>
            <a:fld id="{7D4D6816-600C-414D-BFD3-6A14B650FBB1}" type="datetimeFigureOut">
              <a:rPr lang="sl-SI"/>
              <a:pPr>
                <a:defRPr/>
              </a:pPr>
              <a:t>15.10.2019</a:t>
            </a:fld>
            <a:endParaRPr lang="sl-SI" dirty="0"/>
          </a:p>
        </p:txBody>
      </p:sp>
      <p:sp>
        <p:nvSpPr>
          <p:cNvPr id="5" name="Footer Placeholder 4">
            <a:extLst>
              <a:ext uri="{FF2B5EF4-FFF2-40B4-BE49-F238E27FC236}">
                <a16:creationId xmlns:a16="http://schemas.microsoft.com/office/drawing/2014/main" id="{45716B77-716F-46F7-920F-0D6F053E91CC}"/>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822BF835-10DB-41A4-9970-13A24988D0DF}"/>
              </a:ext>
            </a:extLst>
          </p:cNvPr>
          <p:cNvSpPr>
            <a:spLocks noGrp="1"/>
          </p:cNvSpPr>
          <p:nvPr>
            <p:ph type="sldNum" sz="quarter" idx="12"/>
          </p:nvPr>
        </p:nvSpPr>
        <p:spPr/>
        <p:txBody>
          <a:bodyPr/>
          <a:lstStyle>
            <a:lvl1pPr>
              <a:defRPr/>
            </a:lvl1pPr>
          </a:lstStyle>
          <a:p>
            <a:fld id="{5C617CFD-BFF7-4359-B6C1-1827B53E0CB7}" type="slidenum">
              <a:rPr lang="sl-SI" altLang="sl-SI"/>
              <a:pPr/>
              <a:t>‹#›</a:t>
            </a:fld>
            <a:endParaRPr lang="sl-SI" altLang="sl-SI"/>
          </a:p>
        </p:txBody>
      </p:sp>
    </p:spTree>
    <p:extLst>
      <p:ext uri="{BB962C8B-B14F-4D97-AF65-F5344CB8AC3E}">
        <p14:creationId xmlns:p14="http://schemas.microsoft.com/office/powerpoint/2010/main" val="1918647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425" y="1270814"/>
            <a:ext cx="5847755" cy="553998"/>
          </a:xfrm>
        </p:spPr>
        <p:txBody>
          <a:bodyPr/>
          <a:lstStyle>
            <a:lvl1pPr>
              <a:defRPr sz="3600"/>
            </a:lvl1pPr>
          </a:lstStyle>
          <a:p>
            <a:r>
              <a:rPr lang="en-US" dirty="0"/>
              <a:t>Click to edit Master title style</a:t>
            </a:r>
            <a:endParaRPr lang="sl-SI" dirty="0"/>
          </a:p>
        </p:txBody>
      </p:sp>
      <p:sp>
        <p:nvSpPr>
          <p:cNvPr id="13" name="Text Placeholder 11"/>
          <p:cNvSpPr>
            <a:spLocks noGrp="1"/>
          </p:cNvSpPr>
          <p:nvPr>
            <p:ph type="body" sz="quarter" idx="13"/>
          </p:nvPr>
        </p:nvSpPr>
        <p:spPr>
          <a:xfrm>
            <a:off x="971425" y="2125133"/>
            <a:ext cx="7201025" cy="3742267"/>
          </a:xfrm>
        </p:spPr>
        <p:txBody>
          <a:bodyPr/>
          <a:lstStyle>
            <a:lvl1pPr>
              <a:defRPr sz="28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a:extLst>
              <a:ext uri="{FF2B5EF4-FFF2-40B4-BE49-F238E27FC236}">
                <a16:creationId xmlns:a16="http://schemas.microsoft.com/office/drawing/2014/main" id="{AB6823E5-3BE9-4E53-8B18-22294AC272DA}"/>
              </a:ext>
            </a:extLst>
          </p:cNvPr>
          <p:cNvSpPr>
            <a:spLocks noGrp="1"/>
          </p:cNvSpPr>
          <p:nvPr>
            <p:ph type="dt" sz="half" idx="14"/>
          </p:nvPr>
        </p:nvSpPr>
        <p:spPr/>
        <p:txBody>
          <a:bodyPr/>
          <a:lstStyle>
            <a:lvl1pPr>
              <a:defRPr/>
            </a:lvl1pPr>
          </a:lstStyle>
          <a:p>
            <a:pPr>
              <a:defRPr/>
            </a:pPr>
            <a:fld id="{05021ED5-6562-4AE8-977C-76666EF526FD}" type="datetimeFigureOut">
              <a:rPr lang="sl-SI"/>
              <a:pPr>
                <a:defRPr/>
              </a:pPr>
              <a:t>15.10.2019</a:t>
            </a:fld>
            <a:endParaRPr lang="sl-SI" dirty="0"/>
          </a:p>
        </p:txBody>
      </p:sp>
      <p:sp>
        <p:nvSpPr>
          <p:cNvPr id="5" name="Footer Placeholder 4">
            <a:extLst>
              <a:ext uri="{FF2B5EF4-FFF2-40B4-BE49-F238E27FC236}">
                <a16:creationId xmlns:a16="http://schemas.microsoft.com/office/drawing/2014/main" id="{42470E9D-B664-4BC0-9229-9ABCC401F967}"/>
              </a:ext>
            </a:extLst>
          </p:cNvPr>
          <p:cNvSpPr>
            <a:spLocks noGrp="1"/>
          </p:cNvSpPr>
          <p:nvPr>
            <p:ph type="ftr" sz="quarter" idx="15"/>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F7480318-19C6-437D-BED9-4D1FC2538CAB}"/>
              </a:ext>
            </a:extLst>
          </p:cNvPr>
          <p:cNvSpPr>
            <a:spLocks noGrp="1"/>
          </p:cNvSpPr>
          <p:nvPr>
            <p:ph type="sldNum" sz="quarter" idx="16"/>
          </p:nvPr>
        </p:nvSpPr>
        <p:spPr/>
        <p:txBody>
          <a:bodyPr/>
          <a:lstStyle>
            <a:lvl1pPr>
              <a:defRPr/>
            </a:lvl1pPr>
          </a:lstStyle>
          <a:p>
            <a:fld id="{8144F0C4-A122-4747-BFDF-9F36D838687D}" type="slidenum">
              <a:rPr lang="sl-SI" altLang="sl-SI"/>
              <a:pPr/>
              <a:t>‹#›</a:t>
            </a:fld>
            <a:endParaRPr lang="sl-SI" altLang="sl-SI"/>
          </a:p>
        </p:txBody>
      </p:sp>
    </p:spTree>
    <p:extLst>
      <p:ext uri="{BB962C8B-B14F-4D97-AF65-F5344CB8AC3E}">
        <p14:creationId xmlns:p14="http://schemas.microsoft.com/office/powerpoint/2010/main" val="3998036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a:extLst>
              <a:ext uri="{FF2B5EF4-FFF2-40B4-BE49-F238E27FC236}">
                <a16:creationId xmlns:a16="http://schemas.microsoft.com/office/drawing/2014/main" id="{A49BEB47-FE6B-4B6A-8DE9-BFB3F45B817A}"/>
              </a:ext>
            </a:extLst>
          </p:cNvPr>
          <p:cNvSpPr>
            <a:spLocks noGrp="1"/>
          </p:cNvSpPr>
          <p:nvPr>
            <p:ph type="dt" sz="half" idx="10"/>
          </p:nvPr>
        </p:nvSpPr>
        <p:spPr/>
        <p:txBody>
          <a:bodyPr/>
          <a:lstStyle>
            <a:lvl1pPr>
              <a:defRPr/>
            </a:lvl1pPr>
          </a:lstStyle>
          <a:p>
            <a:pPr>
              <a:defRPr/>
            </a:pPr>
            <a:fld id="{60839D73-9E12-4E7B-BCD3-AEA92ECA45D5}" type="datetimeFigureOut">
              <a:rPr lang="sl-SI"/>
              <a:pPr>
                <a:defRPr/>
              </a:pPr>
              <a:t>15.10.2019</a:t>
            </a:fld>
            <a:endParaRPr lang="sl-SI" dirty="0"/>
          </a:p>
        </p:txBody>
      </p:sp>
      <p:sp>
        <p:nvSpPr>
          <p:cNvPr id="5" name="Footer Placeholder 4">
            <a:extLst>
              <a:ext uri="{FF2B5EF4-FFF2-40B4-BE49-F238E27FC236}">
                <a16:creationId xmlns:a16="http://schemas.microsoft.com/office/drawing/2014/main" id="{70D47D23-4DA7-4145-ADA7-CB11F9810ADF}"/>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C99B9BA2-7472-4044-ACEE-FB31407AE567}"/>
              </a:ext>
            </a:extLst>
          </p:cNvPr>
          <p:cNvSpPr>
            <a:spLocks noGrp="1"/>
          </p:cNvSpPr>
          <p:nvPr>
            <p:ph type="sldNum" sz="quarter" idx="12"/>
          </p:nvPr>
        </p:nvSpPr>
        <p:spPr/>
        <p:txBody>
          <a:bodyPr/>
          <a:lstStyle>
            <a:lvl1pPr>
              <a:defRPr/>
            </a:lvl1pPr>
          </a:lstStyle>
          <a:p>
            <a:fld id="{8EFE4AD3-F4D1-4207-9337-998DF95B2372}" type="slidenum">
              <a:rPr lang="sl-SI" altLang="sl-SI"/>
              <a:pPr/>
              <a:t>‹#›</a:t>
            </a:fld>
            <a:endParaRPr lang="sl-SI" altLang="sl-SI"/>
          </a:p>
        </p:txBody>
      </p:sp>
    </p:spTree>
    <p:extLst>
      <p:ext uri="{BB962C8B-B14F-4D97-AF65-F5344CB8AC3E}">
        <p14:creationId xmlns:p14="http://schemas.microsoft.com/office/powerpoint/2010/main" val="3494140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4C0367C-B34C-4356-AD92-86AB0F335623}"/>
              </a:ext>
            </a:extLst>
          </p:cNvPr>
          <p:cNvSpPr>
            <a:spLocks noGrp="1"/>
          </p:cNvSpPr>
          <p:nvPr>
            <p:ph type="dt" sz="half" idx="15"/>
          </p:nvPr>
        </p:nvSpPr>
        <p:spPr>
          <a:xfrm>
            <a:off x="1008063" y="6356350"/>
            <a:ext cx="2133600" cy="365125"/>
          </a:xfrm>
        </p:spPr>
        <p:txBody>
          <a:bodyPr/>
          <a:lstStyle>
            <a:lvl1pPr>
              <a:defRPr/>
            </a:lvl1pPr>
          </a:lstStyle>
          <a:p>
            <a:pPr>
              <a:defRPr/>
            </a:pPr>
            <a:fld id="{961D74D9-748F-4AEB-BA0E-6B8763DA7B63}" type="datetimeFigureOut">
              <a:rPr lang="sl-SI"/>
              <a:pPr>
                <a:defRPr/>
              </a:pPr>
              <a:t>15.10.2019</a:t>
            </a:fld>
            <a:endParaRPr lang="sl-SI" dirty="0"/>
          </a:p>
        </p:txBody>
      </p:sp>
      <p:sp>
        <p:nvSpPr>
          <p:cNvPr id="6" name="Footer Placeholder 5">
            <a:extLst>
              <a:ext uri="{FF2B5EF4-FFF2-40B4-BE49-F238E27FC236}">
                <a16:creationId xmlns:a16="http://schemas.microsoft.com/office/drawing/2014/main" id="{3402BF23-C04E-47B7-BDE6-E47ED26EBDC2}"/>
              </a:ext>
            </a:extLst>
          </p:cNvPr>
          <p:cNvSpPr>
            <a:spLocks noGrp="1"/>
          </p:cNvSpPr>
          <p:nvPr>
            <p:ph type="ftr" sz="quarter" idx="16"/>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95E302C4-C09D-4909-ADAE-7584FAE38154}"/>
              </a:ext>
            </a:extLst>
          </p:cNvPr>
          <p:cNvSpPr>
            <a:spLocks noGrp="1"/>
          </p:cNvSpPr>
          <p:nvPr>
            <p:ph type="sldNum" sz="quarter" idx="17"/>
          </p:nvPr>
        </p:nvSpPr>
        <p:spPr/>
        <p:txBody>
          <a:bodyPr/>
          <a:lstStyle>
            <a:lvl1pPr>
              <a:defRPr/>
            </a:lvl1pPr>
          </a:lstStyle>
          <a:p>
            <a:fld id="{727EC0E0-0600-4A7E-90FA-3CB619BCD57D}" type="slidenum">
              <a:rPr lang="sl-SI" altLang="sl-SI"/>
              <a:pPr/>
              <a:t>‹#›</a:t>
            </a:fld>
            <a:endParaRPr lang="sl-SI" altLang="sl-SI"/>
          </a:p>
        </p:txBody>
      </p:sp>
    </p:spTree>
    <p:extLst>
      <p:ext uri="{BB962C8B-B14F-4D97-AF65-F5344CB8AC3E}">
        <p14:creationId xmlns:p14="http://schemas.microsoft.com/office/powerpoint/2010/main" val="1108929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5" name="Date Placeholder 4">
            <a:extLst>
              <a:ext uri="{FF2B5EF4-FFF2-40B4-BE49-F238E27FC236}">
                <a16:creationId xmlns:a16="http://schemas.microsoft.com/office/drawing/2014/main" id="{E6E523A7-BE2D-43C3-9396-979AA83CFCD1}"/>
              </a:ext>
            </a:extLst>
          </p:cNvPr>
          <p:cNvSpPr>
            <a:spLocks noGrp="1"/>
          </p:cNvSpPr>
          <p:nvPr>
            <p:ph type="dt" sz="half" idx="10"/>
          </p:nvPr>
        </p:nvSpPr>
        <p:spPr>
          <a:xfrm>
            <a:off x="1008063" y="6356350"/>
            <a:ext cx="2133600" cy="365125"/>
          </a:xfrm>
        </p:spPr>
        <p:txBody>
          <a:bodyPr/>
          <a:lstStyle>
            <a:lvl1pPr>
              <a:defRPr/>
            </a:lvl1pPr>
          </a:lstStyle>
          <a:p>
            <a:pPr>
              <a:defRPr/>
            </a:pPr>
            <a:fld id="{C7ED258C-798C-4A9A-B248-9752B8157679}" type="datetimeFigureOut">
              <a:rPr lang="sl-SI"/>
              <a:pPr>
                <a:defRPr/>
              </a:pPr>
              <a:t>15.10.2019</a:t>
            </a:fld>
            <a:endParaRPr lang="sl-SI" dirty="0"/>
          </a:p>
        </p:txBody>
      </p:sp>
      <p:sp>
        <p:nvSpPr>
          <p:cNvPr id="6" name="Footer Placeholder 5">
            <a:extLst>
              <a:ext uri="{FF2B5EF4-FFF2-40B4-BE49-F238E27FC236}">
                <a16:creationId xmlns:a16="http://schemas.microsoft.com/office/drawing/2014/main" id="{38EB2AD9-C0F8-4035-85FC-9F5D371CC1E4}"/>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6E860942-7D1F-4D67-8DF6-192E590D06A4}"/>
              </a:ext>
            </a:extLst>
          </p:cNvPr>
          <p:cNvSpPr>
            <a:spLocks noGrp="1"/>
          </p:cNvSpPr>
          <p:nvPr>
            <p:ph type="sldNum" sz="quarter" idx="12"/>
          </p:nvPr>
        </p:nvSpPr>
        <p:spPr/>
        <p:txBody>
          <a:bodyPr/>
          <a:lstStyle>
            <a:lvl1pPr>
              <a:defRPr/>
            </a:lvl1pPr>
          </a:lstStyle>
          <a:p>
            <a:fld id="{EDA11471-8376-4E76-9933-C40B577110EF}" type="slidenum">
              <a:rPr lang="sl-SI" altLang="sl-SI"/>
              <a:pPr/>
              <a:t>‹#›</a:t>
            </a:fld>
            <a:endParaRPr lang="sl-SI" altLang="sl-SI"/>
          </a:p>
        </p:txBody>
      </p:sp>
    </p:spTree>
    <p:extLst>
      <p:ext uri="{BB962C8B-B14F-4D97-AF65-F5344CB8AC3E}">
        <p14:creationId xmlns:p14="http://schemas.microsoft.com/office/powerpoint/2010/main" val="3904325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07C426EA-BDC8-40DB-A0EF-09AB6C6016D3}"/>
              </a:ext>
            </a:extLst>
          </p:cNvPr>
          <p:cNvSpPr>
            <a:spLocks noGrp="1"/>
          </p:cNvSpPr>
          <p:nvPr>
            <p:ph type="dt" sz="half" idx="14"/>
          </p:nvPr>
        </p:nvSpPr>
        <p:spPr>
          <a:xfrm>
            <a:off x="1008063" y="6356350"/>
            <a:ext cx="2133600" cy="365125"/>
          </a:xfrm>
        </p:spPr>
        <p:txBody>
          <a:bodyPr/>
          <a:lstStyle>
            <a:lvl1pPr>
              <a:defRPr/>
            </a:lvl1pPr>
          </a:lstStyle>
          <a:p>
            <a:pPr>
              <a:defRPr/>
            </a:pPr>
            <a:fld id="{2F9F8EA4-EDFF-4F5F-9F0E-E4B38E660C3C}" type="datetimeFigureOut">
              <a:rPr lang="sl-SI"/>
              <a:pPr>
                <a:defRPr/>
              </a:pPr>
              <a:t>15.10.2019</a:t>
            </a:fld>
            <a:endParaRPr lang="sl-SI" dirty="0"/>
          </a:p>
        </p:txBody>
      </p:sp>
      <p:sp>
        <p:nvSpPr>
          <p:cNvPr id="6" name="Footer Placeholder 5">
            <a:extLst>
              <a:ext uri="{FF2B5EF4-FFF2-40B4-BE49-F238E27FC236}">
                <a16:creationId xmlns:a16="http://schemas.microsoft.com/office/drawing/2014/main" id="{7B7D4496-12A3-49E2-BFCE-88F753AF8B53}"/>
              </a:ext>
            </a:extLst>
          </p:cNvPr>
          <p:cNvSpPr>
            <a:spLocks noGrp="1"/>
          </p:cNvSpPr>
          <p:nvPr>
            <p:ph type="ftr" sz="quarter" idx="15"/>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422C1E9D-CA52-4179-9E91-1E65D2C0F2DB}"/>
              </a:ext>
            </a:extLst>
          </p:cNvPr>
          <p:cNvSpPr>
            <a:spLocks noGrp="1"/>
          </p:cNvSpPr>
          <p:nvPr>
            <p:ph type="sldNum" sz="quarter" idx="16"/>
          </p:nvPr>
        </p:nvSpPr>
        <p:spPr/>
        <p:txBody>
          <a:bodyPr/>
          <a:lstStyle>
            <a:lvl1pPr>
              <a:defRPr/>
            </a:lvl1pPr>
          </a:lstStyle>
          <a:p>
            <a:fld id="{DF69FABF-82A6-425D-8FB7-5F4B5E8C82E9}" type="slidenum">
              <a:rPr lang="sl-SI" altLang="sl-SI"/>
              <a:pPr/>
              <a:t>‹#›</a:t>
            </a:fld>
            <a:endParaRPr lang="sl-SI" altLang="sl-SI"/>
          </a:p>
        </p:txBody>
      </p:sp>
    </p:spTree>
    <p:extLst>
      <p:ext uri="{BB962C8B-B14F-4D97-AF65-F5344CB8AC3E}">
        <p14:creationId xmlns:p14="http://schemas.microsoft.com/office/powerpoint/2010/main" val="2009978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1B7A37-E064-4FA2-B4B4-45480CE914F4}"/>
              </a:ext>
            </a:extLst>
          </p:cNvPr>
          <p:cNvSpPr>
            <a:spLocks noGrp="1"/>
          </p:cNvSpPr>
          <p:nvPr>
            <p:ph type="dt" sz="half" idx="10"/>
          </p:nvPr>
        </p:nvSpPr>
        <p:spPr/>
        <p:txBody>
          <a:bodyPr/>
          <a:lstStyle>
            <a:lvl1pPr>
              <a:defRPr/>
            </a:lvl1pPr>
          </a:lstStyle>
          <a:p>
            <a:pPr>
              <a:defRPr/>
            </a:pPr>
            <a:fld id="{AFB4A7AD-5462-4F2E-8278-CE5C67E131DE}" type="datetimeFigureOut">
              <a:rPr lang="sl-SI"/>
              <a:pPr>
                <a:defRPr/>
              </a:pPr>
              <a:t>15.10.2019</a:t>
            </a:fld>
            <a:endParaRPr lang="sl-SI" dirty="0"/>
          </a:p>
        </p:txBody>
      </p:sp>
      <p:sp>
        <p:nvSpPr>
          <p:cNvPr id="3" name="Footer Placeholder 4">
            <a:extLst>
              <a:ext uri="{FF2B5EF4-FFF2-40B4-BE49-F238E27FC236}">
                <a16:creationId xmlns:a16="http://schemas.microsoft.com/office/drawing/2014/main" id="{2E0687D4-1B99-4A70-8398-63FA1DD92D76}"/>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198EC1FB-4079-4D85-9C75-6566DF1C1956}"/>
              </a:ext>
            </a:extLst>
          </p:cNvPr>
          <p:cNvSpPr>
            <a:spLocks noGrp="1"/>
          </p:cNvSpPr>
          <p:nvPr>
            <p:ph type="sldNum" sz="quarter" idx="12"/>
          </p:nvPr>
        </p:nvSpPr>
        <p:spPr/>
        <p:txBody>
          <a:bodyPr/>
          <a:lstStyle>
            <a:lvl1pPr>
              <a:defRPr/>
            </a:lvl1pPr>
          </a:lstStyle>
          <a:p>
            <a:fld id="{CBBBC504-9E42-4716-B73C-05365C74148F}" type="slidenum">
              <a:rPr lang="sl-SI" altLang="sl-SI"/>
              <a:pPr/>
              <a:t>‹#›</a:t>
            </a:fld>
            <a:endParaRPr lang="sl-SI" altLang="sl-SI"/>
          </a:p>
        </p:txBody>
      </p:sp>
    </p:spTree>
    <p:extLst>
      <p:ext uri="{BB962C8B-B14F-4D97-AF65-F5344CB8AC3E}">
        <p14:creationId xmlns:p14="http://schemas.microsoft.com/office/powerpoint/2010/main" val="1446534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w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a:extLst>
              <a:ext uri="{FF2B5EF4-FFF2-40B4-BE49-F238E27FC236}">
                <a16:creationId xmlns:a16="http://schemas.microsoft.com/office/drawing/2014/main" id="{16ED47FD-97D4-4B51-BD9F-E85A70D3D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7">
            <a:extLst>
              <a:ext uri="{FF2B5EF4-FFF2-40B4-BE49-F238E27FC236}">
                <a16:creationId xmlns:a16="http://schemas.microsoft.com/office/drawing/2014/main" id="{DF529F9E-F995-4288-9217-7AF756791DA4}"/>
              </a:ext>
            </a:extLst>
          </p:cNvPr>
          <p:cNvSpPr txBox="1">
            <a:spLocks noChangeArrowheads="1"/>
          </p:cNvSpPr>
          <p:nvPr/>
        </p:nvSpPr>
        <p:spPr bwMode="auto">
          <a:xfrm>
            <a:off x="931467" y="572769"/>
            <a:ext cx="16694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ct val="100000"/>
              </a:lnSpc>
              <a:defRPr/>
            </a:pPr>
            <a:r>
              <a:rPr lang="en-US" sz="1000" dirty="0">
                <a:solidFill>
                  <a:schemeClr val="tx2"/>
                </a:solidFill>
                <a:latin typeface="Republika" pitchFamily="2" charset="-18"/>
              </a:rPr>
              <a:t>REPUBLIKA SLOVENIJA</a:t>
            </a:r>
          </a:p>
          <a:p>
            <a:pPr eaLnBrk="1" hangingPunct="1">
              <a:lnSpc>
                <a:spcPct val="100000"/>
              </a:lnSpc>
              <a:defRPr/>
            </a:pPr>
            <a:r>
              <a:rPr lang="en-US" sz="1000" b="1" dirty="0">
                <a:solidFill>
                  <a:schemeClr val="tx2"/>
                </a:solidFill>
                <a:latin typeface="Republika" pitchFamily="2" charset="-18"/>
              </a:rPr>
              <a:t>MINISTRSTVO ZA </a:t>
            </a:r>
            <a:r>
              <a:rPr lang="sl-SI" sz="1000" b="1" dirty="0">
                <a:solidFill>
                  <a:schemeClr val="tx2"/>
                </a:solidFill>
                <a:latin typeface="Republika" pitchFamily="2" charset="-18"/>
              </a:rPr>
              <a:t>ZDRAVJE</a:t>
            </a:r>
            <a:endParaRPr lang="en-US" sz="1000" b="1" dirty="0">
              <a:solidFill>
                <a:schemeClr val="tx2"/>
              </a:solidFill>
              <a:latin typeface="Republika" pitchFamily="2" charset="-18"/>
            </a:endParaRPr>
          </a:p>
        </p:txBody>
      </p:sp>
      <p:pic>
        <p:nvPicPr>
          <p:cNvPr id="1028" name="Picture 8" descr="grb moder za 10 pt.wmf">
            <a:extLst>
              <a:ext uri="{FF2B5EF4-FFF2-40B4-BE49-F238E27FC236}">
                <a16:creationId xmlns:a16="http://schemas.microsoft.com/office/drawing/2014/main" id="{0DEEA767-F33C-49EE-834A-52C6E2D4D5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081" y="555625"/>
            <a:ext cx="420370" cy="5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5CED4C24-9916-4E98-8E38-725A0E91E32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D42DC79-F5FD-4D0B-A975-F9786669C713}" type="datetimeFigureOut">
              <a:rPr lang="en-US"/>
              <a:pPr>
                <a:defRPr/>
              </a:pPr>
              <a:t>10/15/2019</a:t>
            </a:fld>
            <a:endParaRPr lang="en-US"/>
          </a:p>
        </p:txBody>
      </p:sp>
      <p:sp>
        <p:nvSpPr>
          <p:cNvPr id="5" name="Footer Placeholder 4">
            <a:extLst>
              <a:ext uri="{FF2B5EF4-FFF2-40B4-BE49-F238E27FC236}">
                <a16:creationId xmlns:a16="http://schemas.microsoft.com/office/drawing/2014/main" id="{7A1E7299-86B5-48C0-9751-F4619396FD4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C62B937-FDE4-4985-8DA4-05DBEAD8902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BABABA"/>
                </a:solidFill>
                <a:latin typeface="Calibri" panose="020F0502020204030204" pitchFamily="34" charset="0"/>
              </a:defRPr>
            </a:lvl1pPr>
          </a:lstStyle>
          <a:p>
            <a:fld id="{B956FD24-86E0-4501-9609-1964051875FD}" type="slidenum">
              <a:rPr lang="en-US" altLang="sl-SI"/>
              <a:pPr/>
              <a:t>‹#›</a:t>
            </a:fld>
            <a:endParaRPr lang="en-US" altLang="sl-SI"/>
          </a:p>
        </p:txBody>
      </p:sp>
      <p:sp>
        <p:nvSpPr>
          <p:cNvPr id="8" name="TextBox 7">
            <a:extLst>
              <a:ext uri="{FF2B5EF4-FFF2-40B4-BE49-F238E27FC236}">
                <a16:creationId xmlns:a16="http://schemas.microsoft.com/office/drawing/2014/main" id="{D6A65218-4DF7-46B2-9418-1EAE5D46BA92}"/>
              </a:ext>
            </a:extLst>
          </p:cNvPr>
          <p:cNvSpPr txBox="1">
            <a:spLocks noChangeArrowheads="1"/>
          </p:cNvSpPr>
          <p:nvPr userDrawn="1"/>
        </p:nvSpPr>
        <p:spPr bwMode="auto">
          <a:xfrm>
            <a:off x="931467" y="920750"/>
            <a:ext cx="28226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ct val="100000"/>
              </a:lnSpc>
              <a:defRPr/>
            </a:pPr>
            <a:r>
              <a:rPr lang="sl-SI" sz="1000" dirty="0">
                <a:solidFill>
                  <a:schemeClr val="tx2"/>
                </a:solidFill>
                <a:latin typeface="Republika" pitchFamily="2" charset="-18"/>
              </a:rPr>
              <a:t>Sektor za sistem NMP in katastrofno medicino</a:t>
            </a:r>
            <a:endParaRPr lang="en-US" sz="1000" b="1" dirty="0">
              <a:solidFill>
                <a:schemeClr val="tx2"/>
              </a:solidFill>
              <a:latin typeface="Republika" pitchFamily="2" charset="-18"/>
            </a:endParaRPr>
          </a:p>
        </p:txBody>
      </p:sp>
    </p:spTree>
  </p:cSld>
  <p:clrMap bg1="lt1" tx1="dk1" bg2="lt2" tx2="dk2" accent1="accent1" accent2="accent2" accent3="accent3" accent4="accent4" accent5="accent5" accent6="accent6" hlink="hlink" folHlink="folHlink"/>
  <p:sldLayoutIdLst>
    <p:sldLayoutId id="2147483703" r:id="rId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995BB8E-D06D-4AFB-9C42-41EE3A804CD4}"/>
              </a:ext>
            </a:extLst>
          </p:cNvPr>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altLang="sl-SI"/>
              <a:t>Click to edit Master title style</a:t>
            </a:r>
            <a:endParaRPr lang="sl-SI" altLang="sl-SI"/>
          </a:p>
        </p:txBody>
      </p:sp>
      <p:sp>
        <p:nvSpPr>
          <p:cNvPr id="2051" name="Text Placeholder 2">
            <a:extLst>
              <a:ext uri="{FF2B5EF4-FFF2-40B4-BE49-F238E27FC236}">
                <a16:creationId xmlns:a16="http://schemas.microsoft.com/office/drawing/2014/main" id="{D85F45C0-3DDB-41A6-8357-0F4FEBB108D3}"/>
              </a:ext>
            </a:extLst>
          </p:cNvPr>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sp>
        <p:nvSpPr>
          <p:cNvPr id="4" name="Date Placeholder 3">
            <a:extLst>
              <a:ext uri="{FF2B5EF4-FFF2-40B4-BE49-F238E27FC236}">
                <a16:creationId xmlns:a16="http://schemas.microsoft.com/office/drawing/2014/main" id="{1CE442AD-0E7E-43DE-A927-E57A698F2A46}"/>
              </a:ext>
            </a:extLst>
          </p:cNvPr>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CAEBA1A-0626-4563-8799-FF2FA5D3126C}" type="datetimeFigureOut">
              <a:rPr lang="sl-SI"/>
              <a:pPr>
                <a:defRPr/>
              </a:pPr>
              <a:t>15.10.2019</a:t>
            </a:fld>
            <a:endParaRPr lang="sl-SI" dirty="0"/>
          </a:p>
        </p:txBody>
      </p:sp>
      <p:sp>
        <p:nvSpPr>
          <p:cNvPr id="5" name="Footer Placeholder 4">
            <a:extLst>
              <a:ext uri="{FF2B5EF4-FFF2-40B4-BE49-F238E27FC236}">
                <a16:creationId xmlns:a16="http://schemas.microsoft.com/office/drawing/2014/main" id="{5BCC1FC5-C827-408F-8F67-C75D2617C7A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a:extLst>
              <a:ext uri="{FF2B5EF4-FFF2-40B4-BE49-F238E27FC236}">
                <a16:creationId xmlns:a16="http://schemas.microsoft.com/office/drawing/2014/main" id="{60D65A50-AE41-456A-AD6A-FEBEE4B64C81}"/>
              </a:ext>
            </a:extLst>
          </p:cNvPr>
          <p:cNvSpPr>
            <a:spLocks noGrp="1"/>
          </p:cNvSpPr>
          <p:nvPr>
            <p:ph type="sldNum" sz="quarter" idx="4"/>
          </p:nvPr>
        </p:nvSpPr>
        <p:spPr>
          <a:xfrm>
            <a:off x="6553200" y="6356350"/>
            <a:ext cx="1608138"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BABABA"/>
                </a:solidFill>
              </a:defRPr>
            </a:lvl1pPr>
          </a:lstStyle>
          <a:p>
            <a:fld id="{D1A69CB0-583E-4F6A-ADA1-CFE3AB72AA65}" type="slidenum">
              <a:rPr lang="sl-SI" altLang="sl-SI"/>
              <a:pPr/>
              <a:t>‹#›</a:t>
            </a:fld>
            <a:endParaRPr lang="sl-SI" altLang="sl-SI"/>
          </a:p>
        </p:txBody>
      </p:sp>
      <p:sp>
        <p:nvSpPr>
          <p:cNvPr id="9" name="TextBox 7">
            <a:extLst>
              <a:ext uri="{FF2B5EF4-FFF2-40B4-BE49-F238E27FC236}">
                <a16:creationId xmlns:a16="http://schemas.microsoft.com/office/drawing/2014/main" id="{772984B3-0763-4C60-A4A4-FC2C3968CA8D}"/>
              </a:ext>
            </a:extLst>
          </p:cNvPr>
          <p:cNvSpPr txBox="1">
            <a:spLocks noChangeArrowheads="1"/>
          </p:cNvSpPr>
          <p:nvPr userDrawn="1"/>
        </p:nvSpPr>
        <p:spPr bwMode="auto">
          <a:xfrm>
            <a:off x="767293" y="521441"/>
            <a:ext cx="16694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ct val="100000"/>
              </a:lnSpc>
              <a:defRPr/>
            </a:pPr>
            <a:r>
              <a:rPr lang="en-US" sz="900" dirty="0">
                <a:solidFill>
                  <a:schemeClr val="tx2"/>
                </a:solidFill>
                <a:latin typeface="Republika" pitchFamily="2" charset="-18"/>
              </a:rPr>
              <a:t>REPUBLIKA SLOVENIJA</a:t>
            </a:r>
          </a:p>
          <a:p>
            <a:pPr eaLnBrk="1" hangingPunct="1">
              <a:lnSpc>
                <a:spcPct val="100000"/>
              </a:lnSpc>
              <a:defRPr/>
            </a:pPr>
            <a:r>
              <a:rPr lang="en-US" sz="900" b="1" dirty="0">
                <a:solidFill>
                  <a:schemeClr val="tx2"/>
                </a:solidFill>
                <a:latin typeface="Republika" pitchFamily="2" charset="-18"/>
              </a:rPr>
              <a:t>MINISTRSTVO ZA </a:t>
            </a:r>
            <a:r>
              <a:rPr lang="sl-SI" sz="900" b="1" dirty="0">
                <a:solidFill>
                  <a:schemeClr val="tx2"/>
                </a:solidFill>
                <a:latin typeface="Republika" pitchFamily="2" charset="-18"/>
              </a:rPr>
              <a:t>ZDRAVJE</a:t>
            </a:r>
            <a:endParaRPr lang="en-US" sz="900" b="1" dirty="0">
              <a:solidFill>
                <a:schemeClr val="tx2"/>
              </a:solidFill>
              <a:latin typeface="Republika" pitchFamily="2" charset="-18"/>
            </a:endParaRPr>
          </a:p>
        </p:txBody>
      </p:sp>
      <p:pic>
        <p:nvPicPr>
          <p:cNvPr id="10" name="Picture 8" descr="grb moder za 10 pt.wmf">
            <a:extLst>
              <a:ext uri="{FF2B5EF4-FFF2-40B4-BE49-F238E27FC236}">
                <a16:creationId xmlns:a16="http://schemas.microsoft.com/office/drawing/2014/main" id="{2BA2F9F6-524C-4BEE-B974-04504B913CB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1801" y="507703"/>
            <a:ext cx="260433" cy="32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a:extLst>
              <a:ext uri="{FF2B5EF4-FFF2-40B4-BE49-F238E27FC236}">
                <a16:creationId xmlns:a16="http://schemas.microsoft.com/office/drawing/2014/main" id="{DDBC9F01-ACB3-4FBE-8240-8FF5EAC08EA1}"/>
              </a:ext>
            </a:extLst>
          </p:cNvPr>
          <p:cNvSpPr txBox="1">
            <a:spLocks noChangeArrowheads="1"/>
          </p:cNvSpPr>
          <p:nvPr userDrawn="1"/>
        </p:nvSpPr>
        <p:spPr bwMode="auto">
          <a:xfrm>
            <a:off x="402868" y="853371"/>
            <a:ext cx="282265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ct val="100000"/>
              </a:lnSpc>
              <a:defRPr/>
            </a:pPr>
            <a:r>
              <a:rPr lang="sl-SI" sz="900" dirty="0">
                <a:solidFill>
                  <a:schemeClr val="tx2"/>
                </a:solidFill>
                <a:latin typeface="Republika" pitchFamily="2" charset="-18"/>
              </a:rPr>
              <a:t>Sektor za sistem NMP in katastrofno medicino</a:t>
            </a:r>
            <a:endParaRPr lang="en-US" sz="900" b="1" dirty="0">
              <a:solidFill>
                <a:schemeClr val="tx2"/>
              </a:solidFill>
              <a:latin typeface="Republika" pitchFamily="2" charset="-18"/>
            </a:endParaRPr>
          </a:p>
        </p:txBody>
      </p:sp>
    </p:spTree>
  </p:cSld>
  <p:clrMap bg1="lt1" tx1="dk1" bg2="lt2" tx2="dk2" accent1="accent1" accent2="accent2" accent3="accent3" accent4="accent4" accent5="accent5" accent6="accent6" hlink="hlink" folHlink="folHlink"/>
  <p:sldLayoutIdLst>
    <p:sldLayoutId id="2147483704" r:id="rId1"/>
    <p:sldLayoutId id="2147483699" r:id="rId2"/>
    <p:sldLayoutId id="2147483700" r:id="rId3"/>
    <p:sldLayoutId id="2147483701" r:id="rId4"/>
    <p:sldLayoutId id="2147483705" r:id="rId5"/>
    <p:sldLayoutId id="2147483706" r:id="rId6"/>
    <p:sldLayoutId id="2147483707" r:id="rId7"/>
    <p:sldLayoutId id="2147483702" r:id="rId8"/>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C814CAE-F8CF-467E-A57A-7A7970186ACC}"/>
              </a:ext>
            </a:extLst>
          </p:cNvPr>
          <p:cNvSpPr>
            <a:spLocks noGrp="1"/>
          </p:cNvSpPr>
          <p:nvPr>
            <p:ph type="ctrTitle"/>
          </p:nvPr>
        </p:nvSpPr>
        <p:spPr bwMode="auto">
          <a:xfrm>
            <a:off x="971550" y="1908440"/>
            <a:ext cx="7200900" cy="1771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sl-SI" altLang="sl-SI" sz="4800" dirty="0"/>
              <a:t>REŠEVALCI NA SMUČIŠČIH</a:t>
            </a:r>
            <a:br>
              <a:rPr lang="sl-SI" altLang="sl-SI" dirty="0"/>
            </a:br>
            <a:br>
              <a:rPr lang="sl-SI" altLang="sl-SI" sz="2800" dirty="0"/>
            </a:br>
            <a:r>
              <a:rPr lang="sl-SI" altLang="sl-SI" sz="3600" dirty="0"/>
              <a:t>ZAKON O VARNOSTI NA SMUČIŠČIH 2016</a:t>
            </a:r>
            <a:endParaRPr lang="en-US" altLang="sl-SI" sz="3600" dirty="0"/>
          </a:p>
        </p:txBody>
      </p:sp>
      <p:sp>
        <p:nvSpPr>
          <p:cNvPr id="3" name="Title 1">
            <a:extLst>
              <a:ext uri="{FF2B5EF4-FFF2-40B4-BE49-F238E27FC236}">
                <a16:creationId xmlns:a16="http://schemas.microsoft.com/office/drawing/2014/main" id="{9981A5F7-220F-4B2B-AA52-B8B092E91E4C}"/>
              </a:ext>
            </a:extLst>
          </p:cNvPr>
          <p:cNvSpPr txBox="1">
            <a:spLocks/>
          </p:cNvSpPr>
          <p:nvPr/>
        </p:nvSpPr>
        <p:spPr bwMode="auto">
          <a:xfrm>
            <a:off x="4953000" y="5401732"/>
            <a:ext cx="3820584" cy="5249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ctr" eaLnBrk="1" hangingPunct="1"/>
            <a:r>
              <a:rPr lang="sl-SI" altLang="sl-SI" sz="2000" b="0" dirty="0"/>
              <a:t>Jože Prestor, sekretar</a:t>
            </a:r>
            <a:endParaRPr lang="en-US" altLang="sl-SI" sz="2000" b="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570841" y="1384905"/>
            <a:ext cx="7404306" cy="3742267"/>
          </a:xfrm>
        </p:spPr>
        <p:txBody>
          <a:bodyPr/>
          <a:lstStyle/>
          <a:p>
            <a:pPr marL="0" indent="0" eaLnBrk="1" hangingPunct="1">
              <a:buNone/>
            </a:pPr>
            <a:r>
              <a:rPr lang="sl-SI" altLang="sl-SI" dirty="0"/>
              <a:t>41. člen (pristojnost)</a:t>
            </a:r>
          </a:p>
          <a:p>
            <a:pPr eaLnBrk="1" hangingPunct="1"/>
            <a:r>
              <a:rPr lang="sl-SI" altLang="sl-SI" sz="2400" dirty="0"/>
              <a:t>Za nadzor nad izvajanjem določb tega zakona so pristojni policija, inšpektorat, pristojen za notranje zadeve, inšpektorat, pristojen za žičniške naprave, in </a:t>
            </a:r>
            <a:r>
              <a:rPr lang="sl-SI" altLang="sl-SI" sz="2400" dirty="0">
                <a:solidFill>
                  <a:srgbClr val="FF0000"/>
                </a:solidFill>
              </a:rPr>
              <a:t>zdravstveni</a:t>
            </a:r>
            <a:r>
              <a:rPr lang="sl-SI" altLang="sl-SI" sz="2400" dirty="0"/>
              <a:t> inšpektorat, vsak v mejah svojih pristojnosti, določenih s tem ali drugim zakonom.</a:t>
            </a:r>
          </a:p>
        </p:txBody>
      </p:sp>
    </p:spTree>
    <p:extLst>
      <p:ext uri="{BB962C8B-B14F-4D97-AF65-F5344CB8AC3E}">
        <p14:creationId xmlns:p14="http://schemas.microsoft.com/office/powerpoint/2010/main" val="343520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568363" y="1384905"/>
            <a:ext cx="8406190" cy="3742267"/>
          </a:xfrm>
        </p:spPr>
        <p:txBody>
          <a:bodyPr/>
          <a:lstStyle/>
          <a:p>
            <a:pPr marL="0" indent="0" eaLnBrk="1" hangingPunct="1">
              <a:buNone/>
            </a:pPr>
            <a:r>
              <a:rPr lang="sl-SI" altLang="sl-SI" dirty="0"/>
              <a:t>45. člen (pristojnost </a:t>
            </a:r>
            <a:r>
              <a:rPr lang="sl-SI" altLang="sl-SI" dirty="0">
                <a:solidFill>
                  <a:srgbClr val="FF0000"/>
                </a:solidFill>
              </a:rPr>
              <a:t>zdravstvenega</a:t>
            </a:r>
            <a:r>
              <a:rPr lang="sl-SI" altLang="sl-SI" dirty="0"/>
              <a:t> inšpektorata)</a:t>
            </a:r>
          </a:p>
          <a:p>
            <a:pPr eaLnBrk="1" hangingPunct="1"/>
            <a:r>
              <a:rPr lang="sl-SI" altLang="sl-SI" sz="2400" dirty="0"/>
              <a:t>Inšpektor </a:t>
            </a:r>
            <a:r>
              <a:rPr lang="sl-SI" altLang="sl-SI" sz="2400" dirty="0">
                <a:solidFill>
                  <a:srgbClr val="FF0000"/>
                </a:solidFill>
              </a:rPr>
              <a:t>zdravstvenega</a:t>
            </a:r>
            <a:r>
              <a:rPr lang="sl-SI" altLang="sl-SI" sz="2400" dirty="0"/>
              <a:t> inšpektorata ima pri izvajanju določb tega zakona in predpisov, izdanih na njegovi podlagi, naslednje pristojnosti:</a:t>
            </a:r>
          </a:p>
          <a:p>
            <a:pPr marL="0" indent="0" eaLnBrk="1" hangingPunct="1">
              <a:spcBef>
                <a:spcPts val="0"/>
              </a:spcBef>
              <a:buNone/>
            </a:pPr>
            <a:endParaRPr lang="sl-SI" altLang="sl-SI" sz="1400" dirty="0"/>
          </a:p>
          <a:p>
            <a:pPr marL="804863" indent="-449263" eaLnBrk="1" hangingPunct="1">
              <a:spcBef>
                <a:spcPts val="0"/>
              </a:spcBef>
              <a:buNone/>
            </a:pPr>
            <a:r>
              <a:rPr lang="sl-SI" altLang="sl-SI" sz="1400" dirty="0"/>
              <a:t>1.      nadzira izvajanje tretjega, četrtega in petega odstavka 6. člena tega zakona,</a:t>
            </a:r>
          </a:p>
          <a:p>
            <a:pPr marL="804863" indent="-449263" eaLnBrk="1" hangingPunct="1">
              <a:spcBef>
                <a:spcPts val="0"/>
              </a:spcBef>
              <a:buNone/>
            </a:pPr>
            <a:r>
              <a:rPr lang="sl-SI" altLang="sl-SI" sz="1400" dirty="0"/>
              <a:t>2.      nadzira izvajanje 13. člena tega zakona,</a:t>
            </a:r>
          </a:p>
          <a:p>
            <a:pPr marL="804863" indent="-449263" eaLnBrk="1" hangingPunct="1">
              <a:spcBef>
                <a:spcPts val="0"/>
              </a:spcBef>
              <a:buNone/>
            </a:pPr>
            <a:r>
              <a:rPr lang="sl-SI" altLang="sl-SI" sz="1400" dirty="0"/>
              <a:t>3.      nadzira izvajanje prvega, četrtega in petega odstavka 15. člena tega zakona,</a:t>
            </a:r>
          </a:p>
          <a:p>
            <a:pPr marL="804863" indent="-449263" eaLnBrk="1" hangingPunct="1">
              <a:spcBef>
                <a:spcPts val="0"/>
              </a:spcBef>
              <a:buNone/>
            </a:pPr>
            <a:r>
              <a:rPr lang="sl-SI" altLang="sl-SI" sz="1400" dirty="0"/>
              <a:t>4.      nadzira izvajanje devetega odstavka 15. člena tega zakona v povezavi z osmim in devetim odstavkom 21. člena tega zakona v delu, ki se nanaša na poklic reševalca,</a:t>
            </a:r>
          </a:p>
          <a:p>
            <a:pPr marL="804863" indent="-449263" eaLnBrk="1" hangingPunct="1">
              <a:spcBef>
                <a:spcPts val="0"/>
              </a:spcBef>
              <a:buNone/>
            </a:pPr>
            <a:r>
              <a:rPr lang="sl-SI" altLang="sl-SI" sz="1400" dirty="0"/>
              <a:t>5.      nadzira izvajanje enajstega odstavka 27. člena tega zakona,</a:t>
            </a:r>
          </a:p>
          <a:p>
            <a:pPr marL="804863" indent="-449263" eaLnBrk="1" hangingPunct="1">
              <a:spcBef>
                <a:spcPts val="0"/>
              </a:spcBef>
              <a:buNone/>
            </a:pPr>
            <a:r>
              <a:rPr lang="sl-SI" altLang="sl-SI" sz="1400" dirty="0"/>
              <a:t>6.      nadzira izvajanje prvega odstavka 29. člena tega zakona v delu, ki se nanaša na poklic reševalca, in</a:t>
            </a:r>
          </a:p>
          <a:p>
            <a:pPr marL="804863" indent="-449263" eaLnBrk="1" hangingPunct="1">
              <a:spcBef>
                <a:spcPts val="0"/>
              </a:spcBef>
              <a:buNone/>
            </a:pPr>
            <a:r>
              <a:rPr lang="sl-SI" altLang="sl-SI" sz="1400" dirty="0"/>
              <a:t>7.      nadzira izvajanje drugega odstavka 37. člena tega </a:t>
            </a:r>
            <a:r>
              <a:rPr lang="sl-SI" altLang="sl-SI" sz="1400" dirty="0" err="1"/>
              <a:t>zakonati</a:t>
            </a:r>
            <a:r>
              <a:rPr lang="sl-SI" altLang="sl-SI" sz="1400" dirty="0"/>
              <a:t>.</a:t>
            </a:r>
            <a:endParaRPr lang="sl-SI" altLang="sl-SI" sz="2400" dirty="0"/>
          </a:p>
        </p:txBody>
      </p:sp>
    </p:spTree>
    <p:extLst>
      <p:ext uri="{BB962C8B-B14F-4D97-AF65-F5344CB8AC3E}">
        <p14:creationId xmlns:p14="http://schemas.microsoft.com/office/powerpoint/2010/main" val="3704169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570837" y="1384905"/>
            <a:ext cx="8417459" cy="3742267"/>
          </a:xfrm>
        </p:spPr>
        <p:txBody>
          <a:bodyPr/>
          <a:lstStyle/>
          <a:p>
            <a:pPr marL="0" indent="0" eaLnBrk="1" hangingPunct="1">
              <a:buNone/>
            </a:pPr>
            <a:r>
              <a:rPr lang="sl-SI" altLang="sl-SI" dirty="0"/>
              <a:t>46. člen (prepoved obratovanja)</a:t>
            </a:r>
          </a:p>
          <a:p>
            <a:pPr eaLnBrk="1" hangingPunct="1"/>
            <a:r>
              <a:rPr lang="sl-SI" altLang="sl-SI" sz="2400" dirty="0"/>
              <a:t>Inšpektor inšpektorata, pristojnega za žičniške naprave, inšpektorata, pristojnega za notranje zadeve, in </a:t>
            </a:r>
            <a:r>
              <a:rPr lang="sl-SI" altLang="sl-SI" sz="2400" dirty="0">
                <a:solidFill>
                  <a:srgbClr val="FF0000"/>
                </a:solidFill>
              </a:rPr>
              <a:t>zdravstvenega</a:t>
            </a:r>
            <a:r>
              <a:rPr lang="sl-SI" altLang="sl-SI" sz="2400" dirty="0"/>
              <a:t> inšpektorata lahko v okviru svojih pristojnosti iz tega zakona začasno prepove obratovanje smučišča ali posamezne smučarske proge oziroma dela smučišča, če ugotovi, da niso izpolnjene zahteve za varnost na smučišču po tem zakonu in določi rok za odpravo pomanjkljivosti. Če pomanjkljivosti niso odpravljene v določenem roku, inšpektor predlaga ministrstvu, pristojnemu za področje žičniških naprav, da dovoljenje za obratovanje smučišča odvzame ali ga delno razveljavi ob upoštevanju petega odstavka 4. člena tega zakona.</a:t>
            </a:r>
          </a:p>
        </p:txBody>
      </p:sp>
    </p:spTree>
    <p:extLst>
      <p:ext uri="{BB962C8B-B14F-4D97-AF65-F5344CB8AC3E}">
        <p14:creationId xmlns:p14="http://schemas.microsoft.com/office/powerpoint/2010/main" val="816722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576944" y="1384905"/>
            <a:ext cx="8406190" cy="4949220"/>
          </a:xfrm>
        </p:spPr>
        <p:txBody>
          <a:bodyPr/>
          <a:lstStyle/>
          <a:p>
            <a:pPr marL="0" indent="0" eaLnBrk="1" hangingPunct="1">
              <a:buNone/>
            </a:pPr>
            <a:r>
              <a:rPr lang="sl-SI" altLang="sl-SI" dirty="0"/>
              <a:t>50. člen (prehodno obdobje)</a:t>
            </a:r>
          </a:p>
          <a:p>
            <a:pPr eaLnBrk="1" hangingPunct="1"/>
            <a:r>
              <a:rPr lang="sl-SI" altLang="sl-SI" sz="2200" dirty="0"/>
              <a:t>oseba, ki pred uveljavitvijo tega zakona izpolnjuje pogoje za reševalca v skladu s predpisi, ki veljajo oziroma se uporabljajo ob uveljavitvi tega zakona, in </a:t>
            </a:r>
            <a:r>
              <a:rPr lang="sl-SI" altLang="sl-SI" sz="2200" u="sng" dirty="0">
                <a:solidFill>
                  <a:srgbClr val="0070C0"/>
                </a:solidFill>
              </a:rPr>
              <a:t>je v obdobju zadnjih štirih let pred uveljavitvijo tega zakona vsaj eno sezono opravljala delo reševalca na smučišču</a:t>
            </a:r>
            <a:r>
              <a:rPr lang="sl-SI" altLang="sl-SI" sz="2200" dirty="0">
                <a:solidFill>
                  <a:srgbClr val="0070C0"/>
                </a:solidFill>
              </a:rPr>
              <a:t>, kar dokazuje s potrdilom upravljavca smučišča, </a:t>
            </a:r>
            <a:r>
              <a:rPr lang="sl-SI" altLang="sl-SI" sz="2200" u="sng" dirty="0">
                <a:solidFill>
                  <a:srgbClr val="0070C0"/>
                </a:solidFill>
              </a:rPr>
              <a:t>lahko nadaljuje z opravljanjem nalog reševalca na smučišču</a:t>
            </a:r>
            <a:r>
              <a:rPr lang="sl-SI" altLang="sl-SI" sz="2200" dirty="0">
                <a:solidFill>
                  <a:srgbClr val="0070C0"/>
                </a:solidFill>
              </a:rPr>
              <a:t>. </a:t>
            </a:r>
            <a:r>
              <a:rPr lang="sl-SI" altLang="sl-SI" sz="2200" dirty="0"/>
              <a:t>Po uveljavitvi programa za usposabljanje in obdobno izpopolnjevanje reševalcev na smučišču mora </a:t>
            </a:r>
            <a:r>
              <a:rPr lang="sl-SI" altLang="sl-SI" sz="2200" u="sng" dirty="0">
                <a:solidFill>
                  <a:srgbClr val="0070C0"/>
                </a:solidFill>
              </a:rPr>
              <a:t>najpozneje v enem letu opraviti </a:t>
            </a:r>
            <a:r>
              <a:rPr lang="sl-SI" altLang="sl-SI" sz="2200" dirty="0"/>
              <a:t>obdobno izpopolnjevanje in preizkus znanja v skladu s tem zakonom. Na podlagi potrdila o uspešno opravljenem preizkusu na obdobnem izpopolnjevanju mu ministrstvo, pristojno za </a:t>
            </a:r>
            <a:r>
              <a:rPr lang="sl-SI" altLang="sl-SI" sz="2200" dirty="0">
                <a:solidFill>
                  <a:srgbClr val="FF0000"/>
                </a:solidFill>
              </a:rPr>
              <a:t>zdravje</a:t>
            </a:r>
            <a:r>
              <a:rPr lang="sl-SI" altLang="sl-SI" sz="2200" dirty="0"/>
              <a:t>, izda potrdilo o izpolnjevanju pogojev za reševalca v skladu s tem zakonom.</a:t>
            </a:r>
          </a:p>
        </p:txBody>
      </p:sp>
    </p:spTree>
    <p:extLst>
      <p:ext uri="{BB962C8B-B14F-4D97-AF65-F5344CB8AC3E}">
        <p14:creationId xmlns:p14="http://schemas.microsoft.com/office/powerpoint/2010/main" val="207877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6622006" cy="430887"/>
          </a:xfrm>
        </p:spPr>
        <p:txBody>
          <a:bodyPr/>
          <a:lstStyle/>
          <a:p>
            <a:r>
              <a:rPr lang="sl-SI" sz="2800" dirty="0"/>
              <a:t>15. člen (pogoji za imenovanje reševalca)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971425" y="2125133"/>
            <a:ext cx="7537320" cy="3742267"/>
          </a:xfrm>
        </p:spPr>
        <p:txBody>
          <a:bodyPr/>
          <a:lstStyle/>
          <a:p>
            <a:pPr eaLnBrk="1" hangingPunct="1"/>
            <a:r>
              <a:rPr lang="sl-SI" altLang="sl-SI" sz="2200" dirty="0"/>
              <a:t>Reševalec je lahko oseba, ki izpolnjuje pogoje iz drugega odstavka tega člena in je pridobila potrdilo ministrstva, pristojnega za </a:t>
            </a:r>
            <a:r>
              <a:rPr lang="sl-SI" altLang="sl-SI" sz="2200" dirty="0">
                <a:solidFill>
                  <a:srgbClr val="FF0000"/>
                </a:solidFill>
              </a:rPr>
              <a:t>zdravje</a:t>
            </a:r>
            <a:r>
              <a:rPr lang="sl-SI" altLang="sl-SI" sz="2200" dirty="0"/>
              <a:t>. Reševalec ima pravico opravljati naloge po tem zakonu z dnem vročitve potrdila</a:t>
            </a:r>
          </a:p>
          <a:p>
            <a:pPr eaLnBrk="1" hangingPunct="1"/>
            <a:endParaRPr lang="sl-SI" altLang="sl-SI" sz="1600" dirty="0"/>
          </a:p>
          <a:p>
            <a:pPr eaLnBrk="1" hangingPunct="1"/>
            <a:r>
              <a:rPr lang="sl-SI" altLang="sl-SI" sz="2200" dirty="0"/>
              <a:t>Reševalec je lahko oseba, ki izpolnjuje naslednje pogoje:</a:t>
            </a:r>
          </a:p>
          <a:p>
            <a:pPr marL="1077913" indent="-631825" eaLnBrk="1" hangingPunct="1">
              <a:buNone/>
            </a:pPr>
            <a:r>
              <a:rPr lang="sl-SI" altLang="sl-SI" sz="2200" dirty="0"/>
              <a:t>1</a:t>
            </a:r>
            <a:r>
              <a:rPr lang="sl-SI" altLang="sl-SI" sz="2000" dirty="0"/>
              <a:t>.      je stara najmanj 18 let,</a:t>
            </a:r>
          </a:p>
          <a:p>
            <a:pPr marL="1077913" indent="-631825" eaLnBrk="1" hangingPunct="1">
              <a:buNone/>
            </a:pPr>
            <a:r>
              <a:rPr lang="sl-SI" altLang="sl-SI" sz="2000" dirty="0"/>
              <a:t>2.      je splošno zdravstveno sposobna,</a:t>
            </a:r>
          </a:p>
          <a:p>
            <a:pPr marL="1077913" indent="-631825" eaLnBrk="1" hangingPunct="1">
              <a:buNone/>
            </a:pPr>
            <a:r>
              <a:rPr lang="sl-SI" altLang="sl-SI" sz="2000" dirty="0"/>
              <a:t>3.      ima končan najmanj izobraževalni program za pridobitev srednje oziroma srednje strokovne izobrazbe in</a:t>
            </a:r>
          </a:p>
          <a:p>
            <a:pPr marL="1077913" indent="-631825" eaLnBrk="1" hangingPunct="1">
              <a:buNone/>
            </a:pPr>
            <a:r>
              <a:rPr lang="sl-SI" altLang="sl-SI" sz="2000" dirty="0"/>
              <a:t>4.      izpolnjuje pogoje strokovne usposobljenosti</a:t>
            </a:r>
            <a:r>
              <a:rPr lang="sl-SI" altLang="sl-SI" sz="2200" dirty="0"/>
              <a:t>.</a:t>
            </a:r>
          </a:p>
        </p:txBody>
      </p:sp>
    </p:spTree>
    <p:extLst>
      <p:ext uri="{BB962C8B-B14F-4D97-AF65-F5344CB8AC3E}">
        <p14:creationId xmlns:p14="http://schemas.microsoft.com/office/powerpoint/2010/main" val="3179284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6622006" cy="430887"/>
          </a:xfrm>
        </p:spPr>
        <p:txBody>
          <a:bodyPr/>
          <a:lstStyle/>
          <a:p>
            <a:r>
              <a:rPr lang="sl-SI" sz="2800" dirty="0"/>
              <a:t>15. člen (pogoji za imenovanje reševalca)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971425" y="2125133"/>
            <a:ext cx="7537320" cy="3742267"/>
          </a:xfrm>
        </p:spPr>
        <p:txBody>
          <a:bodyPr/>
          <a:lstStyle/>
          <a:p>
            <a:pPr eaLnBrk="1" hangingPunct="1"/>
            <a:r>
              <a:rPr lang="sl-SI" altLang="sl-SI" sz="2200" dirty="0"/>
              <a:t>Ministrstvo, pristojno za </a:t>
            </a:r>
            <a:r>
              <a:rPr lang="sl-SI" altLang="sl-SI" sz="2200" dirty="0">
                <a:solidFill>
                  <a:srgbClr val="FF0000"/>
                </a:solidFill>
              </a:rPr>
              <a:t>zdravje</a:t>
            </a:r>
            <a:r>
              <a:rPr lang="sl-SI" altLang="sl-SI" sz="2200" dirty="0"/>
              <a:t>, osebi, ki izpolnjuje pogoje iz prejšnjega odstavka, izda potrdilo o izpolnjevanju pogojev za reševalca z veljavnostjo štirih let od opravljenega usposabljanja in preizkusa znanja.</a:t>
            </a:r>
          </a:p>
          <a:p>
            <a:pPr eaLnBrk="1" hangingPunct="1"/>
            <a:endParaRPr lang="sl-SI" altLang="sl-SI" sz="2200" dirty="0"/>
          </a:p>
          <a:p>
            <a:pPr eaLnBrk="1" hangingPunct="1"/>
            <a:r>
              <a:rPr lang="sl-SI" altLang="sl-SI" sz="2200" dirty="0"/>
              <a:t>Reševalec je strokovno usposobljen, če je usposobljen po programu iz sedmega odstavka tega člena in opravi preizkus znanja. O opravljenem usposabljanju in preizkusu znanja izda izvajalec iz devetega odstavka tega člena potrdilo.</a:t>
            </a:r>
          </a:p>
          <a:p>
            <a:pPr eaLnBrk="1" hangingPunct="1"/>
            <a:endParaRPr lang="sl-SI" altLang="sl-SI" sz="2200" dirty="0"/>
          </a:p>
        </p:txBody>
      </p:sp>
    </p:spTree>
    <p:extLst>
      <p:ext uri="{BB962C8B-B14F-4D97-AF65-F5344CB8AC3E}">
        <p14:creationId xmlns:p14="http://schemas.microsoft.com/office/powerpoint/2010/main" val="419254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6622006" cy="430887"/>
          </a:xfrm>
        </p:spPr>
        <p:txBody>
          <a:bodyPr/>
          <a:lstStyle/>
          <a:p>
            <a:r>
              <a:rPr lang="sl-SI" sz="2800" dirty="0"/>
              <a:t>15. člen (pogoji za imenovanje reševalca)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971425" y="2125133"/>
            <a:ext cx="7976632" cy="3742267"/>
          </a:xfrm>
        </p:spPr>
        <p:txBody>
          <a:bodyPr/>
          <a:lstStyle/>
          <a:p>
            <a:pPr eaLnBrk="1" hangingPunct="1"/>
            <a:r>
              <a:rPr lang="sl-SI" altLang="sl-SI" sz="2200" dirty="0"/>
              <a:t>Reševalec je strokovno usposobljen, če je usposobljen po programu iz sedmega odstavka tega člena in opravi preizkus znanja. O opravljenem usposabljanju in preizkusu znanja izda izvajalec iz devetega odstavka tega člena potrdilo.</a:t>
            </a:r>
          </a:p>
          <a:p>
            <a:pPr eaLnBrk="1" hangingPunct="1"/>
            <a:endParaRPr lang="sl-SI" altLang="sl-SI" sz="1400" dirty="0"/>
          </a:p>
          <a:p>
            <a:pPr eaLnBrk="1" hangingPunct="1"/>
            <a:r>
              <a:rPr lang="sl-SI" altLang="sl-SI" sz="2200" dirty="0"/>
              <a:t>Reševalec pri svojem delu uporablja slovenski jezik. Znanje slovenskega jezika reševalec dokazuje s spričevalom o končanem najmanj osnovnošolskem izobraževanju v Republiki Sloveniji ali s potrdilom uradno pooblaščene izobraževalne ustanove o uspešno opravljenem preizkusu aktivnega znanja slovenskega jezika po javno veljavnem izobraževalnem programu ustrezne stopnje v Republiki Sloveniji.</a:t>
            </a:r>
          </a:p>
        </p:txBody>
      </p:sp>
    </p:spTree>
    <p:extLst>
      <p:ext uri="{BB962C8B-B14F-4D97-AF65-F5344CB8AC3E}">
        <p14:creationId xmlns:p14="http://schemas.microsoft.com/office/powerpoint/2010/main" val="2673346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6622006" cy="430887"/>
          </a:xfrm>
        </p:spPr>
        <p:txBody>
          <a:bodyPr/>
          <a:lstStyle/>
          <a:p>
            <a:r>
              <a:rPr lang="sl-SI" sz="2800" dirty="0"/>
              <a:t>15. člen (pogoji za imenovanje reševalca)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p:txBody>
          <a:bodyPr/>
          <a:lstStyle/>
          <a:p>
            <a:pPr eaLnBrk="1" hangingPunct="1"/>
            <a:r>
              <a:rPr lang="sl-SI" altLang="sl-SI" sz="2200" dirty="0"/>
              <a:t>Reševalec se mora vsaka štiri leta udeležiti obdobnega izpopolnjevanja in opraviti preizkus znanja. Izvajalec iz devetega odstavka tega člena izda reševalcu, ki opravi obdobno izpopolnjevanje in preizkus znanja potrdilo, na podlagi katerega ministrstvo, pristojno za </a:t>
            </a:r>
            <a:r>
              <a:rPr lang="sl-SI" altLang="sl-SI" sz="2200" dirty="0">
                <a:solidFill>
                  <a:srgbClr val="FF0000"/>
                </a:solidFill>
              </a:rPr>
              <a:t>zdravje</a:t>
            </a:r>
            <a:r>
              <a:rPr lang="sl-SI" altLang="sl-SI" sz="2200" dirty="0"/>
              <a:t>, ob izpolnjevanju pogoja iz 2. točke drugega odstavka tega člena izda novo potrdilo o izpolnjevanju pogojev za reševalca z veljavnostjo štirih let od opravljenega obdobnega izpopolnjevanja in preizkusa znanja. Potrdilo o opravljenem obdobnem izpopolnjevanju in preizkusu znanja ne sme biti starejše od enega leta.</a:t>
            </a:r>
          </a:p>
          <a:p>
            <a:pPr eaLnBrk="1" hangingPunct="1"/>
            <a:endParaRPr lang="sl-SI" altLang="sl-SI" sz="2200" dirty="0"/>
          </a:p>
        </p:txBody>
      </p:sp>
    </p:spTree>
    <p:extLst>
      <p:ext uri="{BB962C8B-B14F-4D97-AF65-F5344CB8AC3E}">
        <p14:creationId xmlns:p14="http://schemas.microsoft.com/office/powerpoint/2010/main" val="3769540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6622006" cy="430887"/>
          </a:xfrm>
        </p:spPr>
        <p:txBody>
          <a:bodyPr/>
          <a:lstStyle/>
          <a:p>
            <a:r>
              <a:rPr lang="sl-SI" sz="2800" dirty="0"/>
              <a:t>15. člen (pogoji za imenovanje reševalca)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p:txBody>
          <a:bodyPr/>
          <a:lstStyle/>
          <a:p>
            <a:pPr eaLnBrk="1" hangingPunct="1"/>
            <a:r>
              <a:rPr lang="sl-SI" altLang="sl-SI" sz="2200" dirty="0"/>
              <a:t>Program, izvedbo in preizkus znanja usposabljanja ter obdobnega izpopolnjevanja predpiše minister, pristojen za </a:t>
            </a:r>
            <a:r>
              <a:rPr lang="sl-SI" altLang="sl-SI" sz="2200" dirty="0">
                <a:solidFill>
                  <a:srgbClr val="FF0000"/>
                </a:solidFill>
              </a:rPr>
              <a:t>zdravje</a:t>
            </a:r>
            <a:r>
              <a:rPr lang="sl-SI" altLang="sl-SI" sz="2200" dirty="0"/>
              <a:t>.</a:t>
            </a:r>
          </a:p>
          <a:p>
            <a:pPr eaLnBrk="1" hangingPunct="1"/>
            <a:endParaRPr lang="sl-SI" altLang="sl-SI" sz="2200" dirty="0"/>
          </a:p>
          <a:p>
            <a:pPr eaLnBrk="1" hangingPunct="1"/>
            <a:r>
              <a:rPr lang="sl-SI" altLang="sl-SI" sz="2200" dirty="0"/>
              <a:t>Pogoj iz 2. točke drugega odstavka tega člena se dokazuje z zdravniškim potrdilom, ki ga izda zdravnik specialist medicine dela in športa ter ne sme biti starejše od enega leta.</a:t>
            </a:r>
          </a:p>
          <a:p>
            <a:pPr eaLnBrk="1" hangingPunct="1"/>
            <a:endParaRPr lang="sl-SI" altLang="sl-SI" sz="2200" dirty="0"/>
          </a:p>
        </p:txBody>
      </p:sp>
    </p:spTree>
    <p:extLst>
      <p:ext uri="{BB962C8B-B14F-4D97-AF65-F5344CB8AC3E}">
        <p14:creationId xmlns:p14="http://schemas.microsoft.com/office/powerpoint/2010/main" val="107852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6622006" cy="430887"/>
          </a:xfrm>
        </p:spPr>
        <p:txBody>
          <a:bodyPr/>
          <a:lstStyle/>
          <a:p>
            <a:r>
              <a:rPr lang="sl-SI" sz="2800" dirty="0"/>
              <a:t>15. člen (pogoji za imenovanje reševalca)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971425" y="2125133"/>
            <a:ext cx="7537320" cy="3742267"/>
          </a:xfrm>
        </p:spPr>
        <p:txBody>
          <a:bodyPr/>
          <a:lstStyle/>
          <a:p>
            <a:pPr eaLnBrk="1" hangingPunct="1"/>
            <a:r>
              <a:rPr lang="sl-SI" altLang="sl-SI" sz="2200" dirty="0"/>
              <a:t>Usposabljanje, obdobno izpopolnjevanje in preizkus znanja iz sedmega odstavka tega člena izvaja ministrstvo, pristojno za </a:t>
            </a:r>
            <a:r>
              <a:rPr lang="sl-SI" altLang="sl-SI" sz="2200" dirty="0">
                <a:solidFill>
                  <a:srgbClr val="FF0000"/>
                </a:solidFill>
              </a:rPr>
              <a:t>zdravje</a:t>
            </a:r>
            <a:r>
              <a:rPr lang="sl-SI" altLang="sl-SI" sz="2200" dirty="0"/>
              <a:t>, ali </a:t>
            </a:r>
            <a:r>
              <a:rPr lang="sl-SI" altLang="sl-SI" sz="2200" dirty="0">
                <a:solidFill>
                  <a:srgbClr val="0070C0"/>
                </a:solidFill>
              </a:rPr>
              <a:t>druga oseba javnega prava, pravna oseba zasebnega prava ali samostojni podjetnik posameznik, ki ji ministrstvo, pristojno za </a:t>
            </a:r>
            <a:r>
              <a:rPr lang="sl-SI" altLang="sl-SI" sz="2200" dirty="0">
                <a:solidFill>
                  <a:srgbClr val="FF0000"/>
                </a:solidFill>
              </a:rPr>
              <a:t>zdravje</a:t>
            </a:r>
            <a:r>
              <a:rPr lang="sl-SI" altLang="sl-SI" sz="2200" dirty="0"/>
              <a:t>, </a:t>
            </a:r>
            <a:r>
              <a:rPr lang="sl-SI" altLang="sl-SI" sz="2200" dirty="0">
                <a:solidFill>
                  <a:srgbClr val="0070C0"/>
                </a:solidFill>
              </a:rPr>
              <a:t>na podlagi javnega natečaja podeli javno pooblastilo. Za podelitev in odvzem javnega pooblastila, ravnanje z dokumentacijo o izvajanju javnega pooblastila, objavo seznama nosilcev javnega pooblastila ter pisno poročanje nosilca javnega pooblastila se smiselno uporabljajo določbe 21. člena tega zakona</a:t>
            </a:r>
            <a:r>
              <a:rPr lang="sl-SI" altLang="sl-SI" sz="2200" dirty="0"/>
              <a:t>.</a:t>
            </a:r>
          </a:p>
        </p:txBody>
      </p:sp>
    </p:spTree>
    <p:extLst>
      <p:ext uri="{BB962C8B-B14F-4D97-AF65-F5344CB8AC3E}">
        <p14:creationId xmlns:p14="http://schemas.microsoft.com/office/powerpoint/2010/main" val="2764948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594708AF-812F-4986-8928-4BD0A6FA7EE1}"/>
              </a:ext>
            </a:extLst>
          </p:cNvPr>
          <p:cNvPicPr>
            <a:picLocks noChangeAspect="1"/>
          </p:cNvPicPr>
          <p:nvPr/>
        </p:nvPicPr>
        <p:blipFill rotWithShape="1">
          <a:blip r:embed="rId2"/>
          <a:srcRect l="9285" t="38572" r="30360" b="10000"/>
          <a:stretch/>
        </p:blipFill>
        <p:spPr>
          <a:xfrm>
            <a:off x="0" y="1300841"/>
            <a:ext cx="9141356" cy="4381501"/>
          </a:xfrm>
          <a:prstGeom prst="rect">
            <a:avLst/>
          </a:prstGeom>
        </p:spPr>
      </p:pic>
    </p:spTree>
    <p:extLst>
      <p:ext uri="{BB962C8B-B14F-4D97-AF65-F5344CB8AC3E}">
        <p14:creationId xmlns:p14="http://schemas.microsoft.com/office/powerpoint/2010/main" val="3738612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6622006" cy="430887"/>
          </a:xfrm>
        </p:spPr>
        <p:txBody>
          <a:bodyPr/>
          <a:lstStyle/>
          <a:p>
            <a:r>
              <a:rPr lang="sl-SI" sz="2800" dirty="0"/>
              <a:t>15. člen (pogoji za imenovanje reševalca)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p:txBody>
          <a:bodyPr/>
          <a:lstStyle/>
          <a:p>
            <a:pPr eaLnBrk="1" hangingPunct="1"/>
            <a:r>
              <a:rPr lang="sl-SI" altLang="sl-SI" sz="2200" dirty="0"/>
              <a:t>Minister, pristojen za </a:t>
            </a:r>
            <a:r>
              <a:rPr lang="sl-SI" altLang="sl-SI" sz="2200" dirty="0">
                <a:solidFill>
                  <a:srgbClr val="FF0000"/>
                </a:solidFill>
              </a:rPr>
              <a:t>zdravje</a:t>
            </a:r>
            <a:r>
              <a:rPr lang="sl-SI" altLang="sl-SI" sz="2200" dirty="0"/>
              <a:t>, predpiše obrazec vloge za podelitev potrdila o izpolnjevanju pogojev za reševalca in obrazec ter vsebino potrdila o izpolnjevanju pogojev za reševalca</a:t>
            </a:r>
          </a:p>
        </p:txBody>
      </p:sp>
    </p:spTree>
    <p:extLst>
      <p:ext uri="{BB962C8B-B14F-4D97-AF65-F5344CB8AC3E}">
        <p14:creationId xmlns:p14="http://schemas.microsoft.com/office/powerpoint/2010/main" val="3411802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16CAC322-A1BA-452C-84E3-72E9F0CCBE64}"/>
              </a:ext>
            </a:extLst>
          </p:cNvPr>
          <p:cNvPicPr>
            <a:picLocks noChangeAspect="1"/>
          </p:cNvPicPr>
          <p:nvPr/>
        </p:nvPicPr>
        <p:blipFill rotWithShape="1">
          <a:blip r:embed="rId2"/>
          <a:srcRect l="12970" t="20626" r="64554" b="29920"/>
          <a:stretch/>
        </p:blipFill>
        <p:spPr>
          <a:xfrm>
            <a:off x="706531" y="1272838"/>
            <a:ext cx="7730937" cy="4802036"/>
          </a:xfrm>
          <a:prstGeom prst="rect">
            <a:avLst/>
          </a:prstGeom>
        </p:spPr>
      </p:pic>
    </p:spTree>
    <p:extLst>
      <p:ext uri="{BB962C8B-B14F-4D97-AF65-F5344CB8AC3E}">
        <p14:creationId xmlns:p14="http://schemas.microsoft.com/office/powerpoint/2010/main" val="3000159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7183057" cy="430887"/>
          </a:xfrm>
        </p:spPr>
        <p:txBody>
          <a:bodyPr/>
          <a:lstStyle/>
          <a:p>
            <a:r>
              <a:rPr lang="sl-SI" sz="2800" dirty="0"/>
              <a:t>8. člen (program usposabljanja za reševalca)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p:txBody>
          <a:bodyPr/>
          <a:lstStyle/>
          <a:p>
            <a:pPr eaLnBrk="1" hangingPunct="1"/>
            <a:r>
              <a:rPr lang="sl-SI" altLang="sl-SI" sz="2200" dirty="0"/>
              <a:t>Program usposabljanja za reševalca na smučišču (v nadaljnjem besedilu: program usposabljanja) je sestavljen iz:</a:t>
            </a:r>
          </a:p>
          <a:p>
            <a:pPr lvl="1" eaLnBrk="1" hangingPunct="1"/>
            <a:r>
              <a:rPr lang="sl-SI" altLang="sl-SI" sz="2000" dirty="0">
                <a:solidFill>
                  <a:srgbClr val="0070C0"/>
                </a:solidFill>
              </a:rPr>
              <a:t>izbranih vsebin reševanja na smučišču </a:t>
            </a:r>
            <a:r>
              <a:rPr lang="sl-SI" altLang="sl-SI" sz="2000" dirty="0"/>
              <a:t>in </a:t>
            </a:r>
          </a:p>
          <a:p>
            <a:pPr lvl="1" eaLnBrk="1" hangingPunct="1"/>
            <a:r>
              <a:rPr lang="sl-SI" altLang="sl-SI" sz="2000" dirty="0">
                <a:solidFill>
                  <a:srgbClr val="0070C0"/>
                </a:solidFill>
              </a:rPr>
              <a:t>tehničnega dela usposabljanja – reševanje in prevoz poškodovanca </a:t>
            </a:r>
            <a:r>
              <a:rPr lang="sl-SI" altLang="sl-SI" sz="2000" dirty="0"/>
              <a:t>ali nenadno obolelega </a:t>
            </a:r>
            <a:r>
              <a:rPr lang="sl-SI" altLang="sl-SI" sz="2000" dirty="0">
                <a:solidFill>
                  <a:srgbClr val="0070C0"/>
                </a:solidFill>
              </a:rPr>
              <a:t>na smučišču</a:t>
            </a:r>
            <a:r>
              <a:rPr lang="sl-SI" altLang="sl-SI" sz="2000" dirty="0"/>
              <a:t>.</a:t>
            </a:r>
          </a:p>
          <a:p>
            <a:pPr marL="457200" lvl="1" indent="0" eaLnBrk="1" hangingPunct="1">
              <a:buNone/>
            </a:pPr>
            <a:r>
              <a:rPr lang="sl-SI" altLang="sl-SI" sz="2000" dirty="0"/>
              <a:t>Potrdilo o opravljenem obdobnem izpopolnjevanju in preizkusu znanja ne sme biti starejše od enega leta.</a:t>
            </a:r>
          </a:p>
          <a:p>
            <a:pPr marL="0" indent="0" eaLnBrk="1" hangingPunct="1">
              <a:buNone/>
            </a:pPr>
            <a:endParaRPr lang="sl-SI" altLang="sl-SI" sz="2200" dirty="0"/>
          </a:p>
        </p:txBody>
      </p:sp>
    </p:spTree>
    <p:extLst>
      <p:ext uri="{BB962C8B-B14F-4D97-AF65-F5344CB8AC3E}">
        <p14:creationId xmlns:p14="http://schemas.microsoft.com/office/powerpoint/2010/main" val="293914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7183057" cy="430887"/>
          </a:xfrm>
        </p:spPr>
        <p:txBody>
          <a:bodyPr/>
          <a:lstStyle/>
          <a:p>
            <a:r>
              <a:rPr lang="sl-SI" sz="2800" dirty="0"/>
              <a:t>8. člen (program usposabljanja za reševalca)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p:txBody>
          <a:bodyPr/>
          <a:lstStyle/>
          <a:p>
            <a:pPr eaLnBrk="1" hangingPunct="1"/>
            <a:r>
              <a:rPr lang="sl-SI" altLang="sl-SI" sz="2200" dirty="0"/>
              <a:t>Program usposabljanja iz izbranih vsebin reševanja na smučišču obsega </a:t>
            </a:r>
            <a:r>
              <a:rPr lang="sl-SI" altLang="sl-SI" sz="2200" dirty="0">
                <a:solidFill>
                  <a:srgbClr val="0070C0"/>
                </a:solidFill>
              </a:rPr>
              <a:t>teoretična in praktična usposabljanja iz izbranih vsebin NMP </a:t>
            </a:r>
            <a:r>
              <a:rPr lang="sl-SI" altLang="sl-SI" sz="2200" dirty="0"/>
              <a:t>v skupnem trajanju 30 ur, pri čemer je poudarek na praktičnem usposabljanju. </a:t>
            </a:r>
          </a:p>
          <a:p>
            <a:pPr eaLnBrk="1" hangingPunct="1"/>
            <a:r>
              <a:rPr lang="sl-SI" altLang="sl-SI" sz="2200" dirty="0"/>
              <a:t>Program usposabljanja  iz tehničnih vsebin – reševanje  in prevoz poškodovanca ali nenadno obolelega na smučišču </a:t>
            </a:r>
            <a:r>
              <a:rPr lang="sl-SI" altLang="sl-SI" sz="2200" dirty="0">
                <a:solidFill>
                  <a:srgbClr val="0070C0"/>
                </a:solidFill>
              </a:rPr>
              <a:t>obsega teoretična in praktična usposabljanja v skupnem trajanju 10 ur.</a:t>
            </a:r>
          </a:p>
          <a:p>
            <a:pPr eaLnBrk="1" hangingPunct="1"/>
            <a:r>
              <a:rPr lang="sl-SI" altLang="sl-SI" sz="2200" dirty="0"/>
              <a:t>Program usposabljanja je določen v Prilogi 2, ki je sestavni del tega pravilnika.</a:t>
            </a:r>
          </a:p>
        </p:txBody>
      </p:sp>
    </p:spTree>
    <p:extLst>
      <p:ext uri="{BB962C8B-B14F-4D97-AF65-F5344CB8AC3E}">
        <p14:creationId xmlns:p14="http://schemas.microsoft.com/office/powerpoint/2010/main" val="2559012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7183057" cy="430887"/>
          </a:xfrm>
        </p:spPr>
        <p:txBody>
          <a:bodyPr/>
          <a:lstStyle/>
          <a:p>
            <a:r>
              <a:rPr lang="sl-SI" sz="2800" dirty="0"/>
              <a:t>8. člen (program usposabljanja za reševalca)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971425" y="2125133"/>
            <a:ext cx="7201025" cy="4185132"/>
          </a:xfrm>
        </p:spPr>
        <p:txBody>
          <a:bodyPr/>
          <a:lstStyle/>
          <a:p>
            <a:pPr eaLnBrk="1" hangingPunct="1"/>
            <a:r>
              <a:rPr lang="sl-SI" altLang="sl-SI" sz="2200" dirty="0"/>
              <a:t>Kandidat za reševalca na smučišču lahko pristopi tudi neposredno na preizkus znanja, če predloži dokazilo iz petega in šestega odstavka tega člena. </a:t>
            </a:r>
          </a:p>
          <a:p>
            <a:pPr eaLnBrk="1" hangingPunct="1"/>
            <a:r>
              <a:rPr lang="sl-SI" altLang="sl-SI" sz="2200" dirty="0">
                <a:solidFill>
                  <a:srgbClr val="0070C0"/>
                </a:solidFill>
              </a:rPr>
              <a:t>Za priznavanje vsebin na področju reševanja na smučišču je ustrezno dokazilo veljavna licenca za samostojno opravljanje dela v zdravstveni dejavnosti</a:t>
            </a:r>
            <a:r>
              <a:rPr lang="sl-SI" altLang="sl-SI" sz="2200" dirty="0"/>
              <a:t>.</a:t>
            </a:r>
          </a:p>
          <a:p>
            <a:pPr eaLnBrk="1" hangingPunct="1"/>
            <a:r>
              <a:rPr lang="sl-SI" altLang="sl-SI" sz="2200" dirty="0">
                <a:solidFill>
                  <a:srgbClr val="0070C0"/>
                </a:solidFill>
              </a:rPr>
              <a:t>Izvajanje tehničnega dela – reševanje in prevoz poškodovanca ali nenadno obolelega na smučišču je ustrezno dokazilo o znanju smučanja in prevoza poškodovanih ali nenadno obolelih, ki ga izda GRS ali Smučarska zveza Slovenije</a:t>
            </a:r>
            <a:r>
              <a:rPr lang="sl-SI" altLang="sl-SI" sz="2200" dirty="0"/>
              <a:t>.</a:t>
            </a:r>
          </a:p>
        </p:txBody>
      </p:sp>
    </p:spTree>
    <p:extLst>
      <p:ext uri="{BB962C8B-B14F-4D97-AF65-F5344CB8AC3E}">
        <p14:creationId xmlns:p14="http://schemas.microsoft.com/office/powerpoint/2010/main" val="2600771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3900107" cy="430887"/>
          </a:xfrm>
        </p:spPr>
        <p:txBody>
          <a:bodyPr/>
          <a:lstStyle/>
          <a:p>
            <a:r>
              <a:rPr lang="sl-SI" sz="2800" dirty="0"/>
              <a:t>9. člen (preizkus znanja)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971425" y="2125133"/>
            <a:ext cx="7201025" cy="4185132"/>
          </a:xfrm>
        </p:spPr>
        <p:txBody>
          <a:bodyPr/>
          <a:lstStyle/>
          <a:p>
            <a:pPr eaLnBrk="1" hangingPunct="1"/>
            <a:r>
              <a:rPr lang="sl-SI" altLang="sl-SI" sz="2200" dirty="0"/>
              <a:t>Preizkus znanja za nudenje izbranih vsebin reševanja na smučišču je sestavljen iz teoretičnega in praktičnega dela v skladu s programom usposabljanja. </a:t>
            </a:r>
          </a:p>
          <a:p>
            <a:pPr eaLnBrk="1" hangingPunct="1"/>
            <a:r>
              <a:rPr lang="sl-SI" altLang="sl-SI" sz="2200" dirty="0"/>
              <a:t>Preizkus  znanja  za tehnični del –  reševanje in prevoz  poškodovanca ali nenadno obolelega na smučišču za reševalca na smučišču je sestavljen iz teoretičnega in praktičnega dela v skladu s programom usposabljanja.</a:t>
            </a:r>
          </a:p>
        </p:txBody>
      </p:sp>
    </p:spTree>
    <p:extLst>
      <p:ext uri="{BB962C8B-B14F-4D97-AF65-F5344CB8AC3E}">
        <p14:creationId xmlns:p14="http://schemas.microsoft.com/office/powerpoint/2010/main" val="738679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3419206" cy="430887"/>
          </a:xfrm>
        </p:spPr>
        <p:txBody>
          <a:bodyPr/>
          <a:lstStyle/>
          <a:p>
            <a:r>
              <a:rPr lang="sl-SI" sz="2800" dirty="0"/>
              <a:t>10. člen (potek izpita)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971425" y="2125133"/>
            <a:ext cx="7201025" cy="4185132"/>
          </a:xfrm>
        </p:spPr>
        <p:txBody>
          <a:bodyPr/>
          <a:lstStyle/>
          <a:p>
            <a:pPr eaLnBrk="1" hangingPunct="1"/>
            <a:r>
              <a:rPr lang="sl-SI" altLang="sl-SI" sz="2200" dirty="0"/>
              <a:t>Preizkus znanja iz prejšnjega člena se opravi pred tričlansko komisijo, ki jo sestavljajo predsednik in dva člana. </a:t>
            </a:r>
          </a:p>
          <a:p>
            <a:pPr eaLnBrk="1" hangingPunct="1"/>
            <a:endParaRPr lang="sl-SI" altLang="sl-SI" sz="1600" dirty="0"/>
          </a:p>
          <a:p>
            <a:pPr eaLnBrk="1" hangingPunct="1"/>
            <a:r>
              <a:rPr lang="sl-SI" altLang="sl-SI" sz="2200" dirty="0"/>
              <a:t>Komisijo za preizkus znanja  za  nudenje izbranih vsebin  reševanja  na  smučišču  </a:t>
            </a:r>
            <a:r>
              <a:rPr lang="sl-SI" altLang="sl-SI" sz="2200" dirty="0">
                <a:solidFill>
                  <a:srgbClr val="0070C0"/>
                </a:solidFill>
              </a:rPr>
              <a:t>imenuje minister, pristojen  za  zdravje,  med  zdravniki  in  drugimi  zdravstvenimi  delavci,  ki  morajo  biti  ustrezno usposobljeni iz NMP</a:t>
            </a:r>
            <a:r>
              <a:rPr lang="sl-SI" altLang="sl-SI" sz="2200" dirty="0"/>
              <a:t>. </a:t>
            </a:r>
          </a:p>
          <a:p>
            <a:pPr eaLnBrk="1" hangingPunct="1"/>
            <a:r>
              <a:rPr lang="sl-SI" altLang="sl-SI" sz="2200" dirty="0"/>
              <a:t>Predsednik komisije je </a:t>
            </a:r>
            <a:r>
              <a:rPr lang="sl-SI" altLang="sl-SI" sz="2200" dirty="0">
                <a:solidFill>
                  <a:srgbClr val="0070C0"/>
                </a:solidFill>
              </a:rPr>
              <a:t>zdravstveni delavec z izobrazbo najmanj VII/2 stopnje</a:t>
            </a:r>
            <a:r>
              <a:rPr lang="sl-SI" altLang="sl-SI" sz="2200" dirty="0"/>
              <a:t>.</a:t>
            </a:r>
          </a:p>
        </p:txBody>
      </p:sp>
    </p:spTree>
    <p:extLst>
      <p:ext uri="{BB962C8B-B14F-4D97-AF65-F5344CB8AC3E}">
        <p14:creationId xmlns:p14="http://schemas.microsoft.com/office/powerpoint/2010/main" val="2418228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3419206" cy="430887"/>
          </a:xfrm>
        </p:spPr>
        <p:txBody>
          <a:bodyPr/>
          <a:lstStyle/>
          <a:p>
            <a:r>
              <a:rPr lang="sl-SI" sz="2800" dirty="0"/>
              <a:t>10. člen (potek izpita)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971425" y="2125132"/>
            <a:ext cx="7201025" cy="4384309"/>
          </a:xfrm>
        </p:spPr>
        <p:txBody>
          <a:bodyPr/>
          <a:lstStyle/>
          <a:p>
            <a:pPr eaLnBrk="1" hangingPunct="1"/>
            <a:r>
              <a:rPr lang="sl-SI" altLang="sl-SI" sz="2200" dirty="0"/>
              <a:t>Preizkus znanja iz prejšnjega člena se opravi pred tričlansko komisijo, ki jo sestavljajo predsednik in dva člana. </a:t>
            </a:r>
          </a:p>
          <a:p>
            <a:pPr eaLnBrk="1" hangingPunct="1"/>
            <a:endParaRPr lang="sl-SI" altLang="sl-SI" sz="1600" dirty="0"/>
          </a:p>
          <a:p>
            <a:pPr eaLnBrk="1" hangingPunct="1"/>
            <a:r>
              <a:rPr lang="sl-SI" altLang="sl-SI" sz="2200" dirty="0"/>
              <a:t>Komisijo za preizkus znanja za izvajanje tehničnega dela – reševanje in prevoz poškodovanca ali nenadno obolelega na smučišču </a:t>
            </a:r>
            <a:r>
              <a:rPr lang="sl-SI" altLang="sl-SI" sz="2200" dirty="0">
                <a:solidFill>
                  <a:srgbClr val="0070C0"/>
                </a:solidFill>
              </a:rPr>
              <a:t>imenuje minister, pristojen za zdravje,  med strokovnjaki  s področja smučanja in gorskega reševanja, ki morajo biti ustrezno usposobljeni iz tehnik reševanja na smučišču</a:t>
            </a:r>
            <a:r>
              <a:rPr lang="sl-SI" altLang="sl-SI" sz="2200" dirty="0"/>
              <a:t>. </a:t>
            </a:r>
          </a:p>
          <a:p>
            <a:pPr eaLnBrk="1" hangingPunct="1"/>
            <a:r>
              <a:rPr lang="sl-SI" altLang="sl-SI" sz="2200" dirty="0"/>
              <a:t>Predsednik komisije je </a:t>
            </a:r>
            <a:r>
              <a:rPr lang="sl-SI" altLang="sl-SI" sz="2200" dirty="0">
                <a:solidFill>
                  <a:srgbClr val="0070C0"/>
                </a:solidFill>
              </a:rPr>
              <a:t>strokovnjak z izobrazbo najmanj VII/2 stopnje.</a:t>
            </a:r>
          </a:p>
        </p:txBody>
      </p:sp>
    </p:spTree>
    <p:extLst>
      <p:ext uri="{BB962C8B-B14F-4D97-AF65-F5344CB8AC3E}">
        <p14:creationId xmlns:p14="http://schemas.microsoft.com/office/powerpoint/2010/main" val="1271306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3419206" cy="430887"/>
          </a:xfrm>
        </p:spPr>
        <p:txBody>
          <a:bodyPr/>
          <a:lstStyle/>
          <a:p>
            <a:r>
              <a:rPr lang="sl-SI" sz="2800" dirty="0"/>
              <a:t>10. člen (potek izpita)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971425" y="2125132"/>
            <a:ext cx="7201025" cy="4384309"/>
          </a:xfrm>
        </p:spPr>
        <p:txBody>
          <a:bodyPr/>
          <a:lstStyle/>
          <a:p>
            <a:pPr eaLnBrk="1" hangingPunct="1"/>
            <a:r>
              <a:rPr lang="sl-SI" altLang="sl-SI" sz="2200" dirty="0"/>
              <a:t>Reševalec, ki ni uspešno opravil enega dela preizkusa znanja, lahko ta del ponavlja v roku, ki mu ga določi komisija. Če reševalec  tudi v popravnem roku ne opravi dela preizkusa znanja, ponavlja preizkus znanja v celoti. </a:t>
            </a:r>
          </a:p>
          <a:p>
            <a:pPr eaLnBrk="1" hangingPunct="1"/>
            <a:endParaRPr lang="sl-SI" altLang="sl-SI" sz="1600" dirty="0"/>
          </a:p>
          <a:p>
            <a:pPr eaLnBrk="1" hangingPunct="1"/>
            <a:r>
              <a:rPr lang="sl-SI" altLang="sl-SI" sz="2200" dirty="0"/>
              <a:t>O poteku preizkusa znanja se za vsakega kandidata vodi zapisnik, ki ga podpišejo predsednik in člani komisije.</a:t>
            </a:r>
          </a:p>
          <a:p>
            <a:pPr marL="0" indent="0" eaLnBrk="1" hangingPunct="1">
              <a:buNone/>
            </a:pPr>
            <a:endParaRPr lang="sl-SI" altLang="sl-SI" sz="1600" dirty="0"/>
          </a:p>
        </p:txBody>
      </p:sp>
    </p:spTree>
    <p:extLst>
      <p:ext uri="{BB962C8B-B14F-4D97-AF65-F5344CB8AC3E}">
        <p14:creationId xmlns:p14="http://schemas.microsoft.com/office/powerpoint/2010/main" val="382646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AB5139-3EA5-4683-B701-FFB4E46F35D7}"/>
              </a:ext>
            </a:extLst>
          </p:cNvPr>
          <p:cNvSpPr>
            <a:spLocks noGrp="1"/>
          </p:cNvSpPr>
          <p:nvPr>
            <p:ph type="title"/>
          </p:nvPr>
        </p:nvSpPr>
        <p:spPr>
          <a:xfrm>
            <a:off x="971425" y="1270814"/>
            <a:ext cx="7274427" cy="861774"/>
          </a:xfrm>
        </p:spPr>
        <p:txBody>
          <a:bodyPr/>
          <a:lstStyle/>
          <a:p>
            <a:r>
              <a:rPr lang="sl-SI" sz="2800" dirty="0"/>
              <a:t>13. člen (stroški usposabljanja, obdobnega </a:t>
            </a:r>
            <a:br>
              <a:rPr lang="sl-SI" sz="2800" dirty="0"/>
            </a:br>
            <a:r>
              <a:rPr lang="sl-SI" sz="2800" dirty="0"/>
              <a:t>               izpopolnjevanja in preizkusa znanja)</a:t>
            </a:r>
          </a:p>
        </p:txBody>
      </p:sp>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971425" y="2125133"/>
            <a:ext cx="7201025" cy="4185132"/>
          </a:xfrm>
        </p:spPr>
        <p:txBody>
          <a:bodyPr/>
          <a:lstStyle/>
          <a:p>
            <a:pPr eaLnBrk="1" hangingPunct="1"/>
            <a:endParaRPr lang="sl-SI" altLang="sl-SI" sz="2200" dirty="0"/>
          </a:p>
          <a:p>
            <a:pPr eaLnBrk="1" hangingPunct="1"/>
            <a:r>
              <a:rPr lang="sl-SI" altLang="sl-SI" sz="2200" dirty="0"/>
              <a:t>Stroški usposabljanja, obdobnega izpopolnjevanja in stroški preizkusa znanja </a:t>
            </a:r>
            <a:r>
              <a:rPr lang="sl-SI" altLang="sl-SI" sz="2200" dirty="0">
                <a:solidFill>
                  <a:srgbClr val="0070C0"/>
                </a:solidFill>
              </a:rPr>
              <a:t>bremenijo kandidata za reševalca oziroma tistega, ki ga je na usposabljanje ali preizkus znanja napotil</a:t>
            </a:r>
            <a:r>
              <a:rPr lang="sl-SI" altLang="sl-SI" sz="2200" dirty="0"/>
              <a:t>.</a:t>
            </a:r>
          </a:p>
        </p:txBody>
      </p:sp>
    </p:spTree>
    <p:extLst>
      <p:ext uri="{BB962C8B-B14F-4D97-AF65-F5344CB8AC3E}">
        <p14:creationId xmlns:p14="http://schemas.microsoft.com/office/powerpoint/2010/main" val="1428258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543208" y="1384905"/>
            <a:ext cx="7422413" cy="3742267"/>
          </a:xfrm>
        </p:spPr>
        <p:txBody>
          <a:bodyPr/>
          <a:lstStyle/>
          <a:p>
            <a:pPr marL="0" indent="0" eaLnBrk="1" hangingPunct="1">
              <a:buNone/>
            </a:pPr>
            <a:r>
              <a:rPr lang="sl-SI" altLang="sl-SI" dirty="0"/>
              <a:t>5. člen (zahteve za varnost na smučišču)</a:t>
            </a:r>
          </a:p>
          <a:p>
            <a:pPr eaLnBrk="1" hangingPunct="1"/>
            <a:r>
              <a:rPr lang="sl-SI" altLang="sl-SI" sz="2400" dirty="0"/>
              <a:t>Pogoje, način in obseg reševanja na smučišču predpiše minister, pristojen za </a:t>
            </a:r>
            <a:r>
              <a:rPr lang="sl-SI" altLang="sl-SI" sz="2400" dirty="0">
                <a:solidFill>
                  <a:srgbClr val="FF0000"/>
                </a:solidFill>
              </a:rPr>
              <a:t>zdravje</a:t>
            </a:r>
            <a:r>
              <a:rPr lang="sl-SI" altLang="sl-SI" sz="2400" dirty="0"/>
              <a:t>.</a:t>
            </a:r>
          </a:p>
          <a:p>
            <a:pPr marL="0" indent="0" eaLnBrk="1" hangingPunct="1">
              <a:buNone/>
            </a:pPr>
            <a:endParaRPr lang="sl-SI" altLang="sl-SI" dirty="0"/>
          </a:p>
          <a:p>
            <a:pPr marL="0" indent="0" eaLnBrk="1" hangingPunct="1">
              <a:buNone/>
            </a:pPr>
            <a:r>
              <a:rPr lang="sl-SI" altLang="sl-SI" dirty="0"/>
              <a:t>6. člen (obveznosti  upravljavca smučišča)</a:t>
            </a:r>
          </a:p>
          <a:p>
            <a:pPr eaLnBrk="1" hangingPunct="1"/>
            <a:r>
              <a:rPr lang="sl-SI" altLang="sl-SI" sz="2400" dirty="0"/>
              <a:t>Podrobno vsebino in obliko načrta reševanja iz tretjega odstavka tega člena glede na velikost smučišča predpiše minister, pristojen za </a:t>
            </a:r>
            <a:r>
              <a:rPr lang="sl-SI" altLang="sl-SI" sz="2400" dirty="0">
                <a:solidFill>
                  <a:srgbClr val="FF0000"/>
                </a:solidFill>
              </a:rPr>
              <a:t>zdravje</a:t>
            </a:r>
            <a:r>
              <a:rPr lang="sl-SI" altLang="sl-SI" sz="2400"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393197-82CA-48C4-90D2-5DC9B0788C0F}"/>
              </a:ext>
            </a:extLst>
          </p:cNvPr>
          <p:cNvSpPr>
            <a:spLocks noGrp="1"/>
          </p:cNvSpPr>
          <p:nvPr>
            <p:ph type="title"/>
          </p:nvPr>
        </p:nvSpPr>
        <p:spPr>
          <a:xfrm>
            <a:off x="731776" y="1270814"/>
            <a:ext cx="7064434" cy="1292662"/>
          </a:xfrm>
        </p:spPr>
        <p:txBody>
          <a:bodyPr/>
          <a:lstStyle/>
          <a:p>
            <a:pPr algn="ctr"/>
            <a:r>
              <a:rPr lang="sl-SI" sz="2800" dirty="0"/>
              <a:t>Javni natečaj za podelitev pooblastila </a:t>
            </a:r>
            <a:br>
              <a:rPr lang="sl-SI" sz="2800" dirty="0"/>
            </a:br>
            <a:r>
              <a:rPr lang="sl-SI" sz="2800" dirty="0"/>
              <a:t>za usposabljanje, obdobno izpopolnjevanje </a:t>
            </a:r>
            <a:br>
              <a:rPr lang="sl-SI" sz="2800" dirty="0"/>
            </a:br>
            <a:r>
              <a:rPr lang="sl-SI" sz="2800" dirty="0"/>
              <a:t>in preizkus znanja</a:t>
            </a:r>
          </a:p>
        </p:txBody>
      </p:sp>
      <p:sp>
        <p:nvSpPr>
          <p:cNvPr id="3" name="Označba mesta besedila 2">
            <a:extLst>
              <a:ext uri="{FF2B5EF4-FFF2-40B4-BE49-F238E27FC236}">
                <a16:creationId xmlns:a16="http://schemas.microsoft.com/office/drawing/2014/main" id="{6B6B9C40-0B22-42CD-AFC8-2A5ED044435A}"/>
              </a:ext>
            </a:extLst>
          </p:cNvPr>
          <p:cNvSpPr>
            <a:spLocks noGrp="1"/>
          </p:cNvSpPr>
          <p:nvPr>
            <p:ph type="body" sz="quarter" idx="13"/>
          </p:nvPr>
        </p:nvSpPr>
        <p:spPr>
          <a:xfrm>
            <a:off x="971425" y="2752253"/>
            <a:ext cx="7201025" cy="3115147"/>
          </a:xfrm>
        </p:spPr>
        <p:txBody>
          <a:bodyPr/>
          <a:lstStyle/>
          <a:p>
            <a:r>
              <a:rPr lang="sl-SI" sz="2200" dirty="0"/>
              <a:t>Dopis Gorski reševalni zvezi Slovenije – GRZS, Zvezi učiteljev in trenerjev smučanja – ZUTS, Zbornici Gorskih centrov – GZS in Združenje slovenskih žičničarjev – GIZ (18.07.2019)</a:t>
            </a:r>
          </a:p>
          <a:p>
            <a:endParaRPr lang="sl-SI" sz="2200" dirty="0"/>
          </a:p>
          <a:p>
            <a:r>
              <a:rPr lang="sl-SI" sz="2200" dirty="0"/>
              <a:t>Odgovor Gorski reševalni zvezi Slovenije – GRZS, Zvezi učiteljev in trenerjev smučanja – ZUTS, Zbornici Gorskih centrov – GZS in Združenje slovenskih žičničarjev – GIZ (05.09.2019)</a:t>
            </a:r>
          </a:p>
          <a:p>
            <a:endParaRPr lang="sl-SI" sz="2200" dirty="0"/>
          </a:p>
        </p:txBody>
      </p:sp>
    </p:spTree>
    <p:extLst>
      <p:ext uri="{BB962C8B-B14F-4D97-AF65-F5344CB8AC3E}">
        <p14:creationId xmlns:p14="http://schemas.microsoft.com/office/powerpoint/2010/main" val="76860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03058680-81ED-4E03-B309-DE182697F531}"/>
              </a:ext>
            </a:extLst>
          </p:cNvPr>
          <p:cNvPicPr>
            <a:picLocks noChangeAspect="1"/>
          </p:cNvPicPr>
          <p:nvPr/>
        </p:nvPicPr>
        <p:blipFill rotWithShape="1">
          <a:blip r:embed="rId2"/>
          <a:srcRect l="67426" t="15013" r="16633" b="5095"/>
          <a:stretch/>
        </p:blipFill>
        <p:spPr>
          <a:xfrm>
            <a:off x="362137" y="1204111"/>
            <a:ext cx="3996269" cy="5653889"/>
          </a:xfrm>
          <a:prstGeom prst="rect">
            <a:avLst/>
          </a:prstGeom>
        </p:spPr>
      </p:pic>
      <p:pic>
        <p:nvPicPr>
          <p:cNvPr id="5" name="Slika 4">
            <a:extLst>
              <a:ext uri="{FF2B5EF4-FFF2-40B4-BE49-F238E27FC236}">
                <a16:creationId xmlns:a16="http://schemas.microsoft.com/office/drawing/2014/main" id="{DFC17F1A-B6E4-4A4E-84E3-3588573A41AF}"/>
              </a:ext>
            </a:extLst>
          </p:cNvPr>
          <p:cNvPicPr>
            <a:picLocks noChangeAspect="1"/>
          </p:cNvPicPr>
          <p:nvPr/>
        </p:nvPicPr>
        <p:blipFill rotWithShape="1">
          <a:blip r:embed="rId3"/>
          <a:srcRect l="67378" t="15097" r="16737" b="5025"/>
          <a:stretch/>
        </p:blipFill>
        <p:spPr>
          <a:xfrm>
            <a:off x="4882959" y="1204112"/>
            <a:ext cx="3980381" cy="5650200"/>
          </a:xfrm>
          <a:prstGeom prst="rect">
            <a:avLst/>
          </a:prstGeom>
        </p:spPr>
      </p:pic>
    </p:spTree>
    <p:extLst>
      <p:ext uri="{BB962C8B-B14F-4D97-AF65-F5344CB8AC3E}">
        <p14:creationId xmlns:p14="http://schemas.microsoft.com/office/powerpoint/2010/main" val="2313042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03058680-81ED-4E03-B309-DE182697F531}"/>
              </a:ext>
            </a:extLst>
          </p:cNvPr>
          <p:cNvPicPr>
            <a:picLocks noChangeAspect="1"/>
          </p:cNvPicPr>
          <p:nvPr/>
        </p:nvPicPr>
        <p:blipFill rotWithShape="1">
          <a:blip r:embed="rId2"/>
          <a:srcRect l="67426" t="59149" r="16633" b="11811"/>
          <a:stretch/>
        </p:blipFill>
        <p:spPr>
          <a:xfrm>
            <a:off x="1444864" y="1122629"/>
            <a:ext cx="6478533" cy="3331676"/>
          </a:xfrm>
          <a:prstGeom prst="rect">
            <a:avLst/>
          </a:prstGeom>
        </p:spPr>
      </p:pic>
      <p:pic>
        <p:nvPicPr>
          <p:cNvPr id="5" name="Slika 4">
            <a:extLst>
              <a:ext uri="{FF2B5EF4-FFF2-40B4-BE49-F238E27FC236}">
                <a16:creationId xmlns:a16="http://schemas.microsoft.com/office/drawing/2014/main" id="{DFC17F1A-B6E4-4A4E-84E3-3588573A41AF}"/>
              </a:ext>
            </a:extLst>
          </p:cNvPr>
          <p:cNvPicPr>
            <a:picLocks noChangeAspect="1"/>
          </p:cNvPicPr>
          <p:nvPr/>
        </p:nvPicPr>
        <p:blipFill rotWithShape="1">
          <a:blip r:embed="rId3"/>
          <a:srcRect l="67378" t="22137" r="16737" b="62760"/>
          <a:stretch/>
        </p:blipFill>
        <p:spPr>
          <a:xfrm>
            <a:off x="1451693" y="4327554"/>
            <a:ext cx="6401349" cy="1718083"/>
          </a:xfrm>
          <a:prstGeom prst="rect">
            <a:avLst/>
          </a:prstGeom>
        </p:spPr>
      </p:pic>
    </p:spTree>
    <p:extLst>
      <p:ext uri="{BB962C8B-B14F-4D97-AF65-F5344CB8AC3E}">
        <p14:creationId xmlns:p14="http://schemas.microsoft.com/office/powerpoint/2010/main" val="2369197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4A619481-A57E-4FD5-8686-0E2C5BEF3C1B}"/>
              </a:ext>
            </a:extLst>
          </p:cNvPr>
          <p:cNvPicPr>
            <a:picLocks noChangeAspect="1"/>
          </p:cNvPicPr>
          <p:nvPr/>
        </p:nvPicPr>
        <p:blipFill rotWithShape="1">
          <a:blip r:embed="rId2"/>
          <a:srcRect l="67129" t="11857" r="16336" b="5018"/>
          <a:stretch/>
        </p:blipFill>
        <p:spPr>
          <a:xfrm>
            <a:off x="353085" y="1329126"/>
            <a:ext cx="3892990" cy="5524784"/>
          </a:xfrm>
          <a:prstGeom prst="rect">
            <a:avLst/>
          </a:prstGeom>
        </p:spPr>
      </p:pic>
      <p:pic>
        <p:nvPicPr>
          <p:cNvPr id="3" name="Slika 2">
            <a:extLst>
              <a:ext uri="{FF2B5EF4-FFF2-40B4-BE49-F238E27FC236}">
                <a16:creationId xmlns:a16="http://schemas.microsoft.com/office/drawing/2014/main" id="{46EA7FA1-6567-43D3-A48D-E3F1402CA30A}"/>
              </a:ext>
            </a:extLst>
          </p:cNvPr>
          <p:cNvPicPr>
            <a:picLocks noChangeAspect="1"/>
          </p:cNvPicPr>
          <p:nvPr/>
        </p:nvPicPr>
        <p:blipFill rotWithShape="1">
          <a:blip r:embed="rId3"/>
          <a:srcRect l="67041" t="12115" r="16358" b="5512"/>
          <a:stretch/>
        </p:blipFill>
        <p:spPr>
          <a:xfrm>
            <a:off x="4982613" y="1329126"/>
            <a:ext cx="3944104" cy="5524784"/>
          </a:xfrm>
          <a:prstGeom prst="rect">
            <a:avLst/>
          </a:prstGeom>
        </p:spPr>
      </p:pic>
    </p:spTree>
    <p:extLst>
      <p:ext uri="{BB962C8B-B14F-4D97-AF65-F5344CB8AC3E}">
        <p14:creationId xmlns:p14="http://schemas.microsoft.com/office/powerpoint/2010/main" val="1916783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4A619481-A57E-4FD5-8686-0E2C5BEF3C1B}"/>
              </a:ext>
            </a:extLst>
          </p:cNvPr>
          <p:cNvPicPr>
            <a:picLocks noChangeAspect="1"/>
          </p:cNvPicPr>
          <p:nvPr/>
        </p:nvPicPr>
        <p:blipFill rotWithShape="1">
          <a:blip r:embed="rId2"/>
          <a:srcRect l="67129" t="82444" r="16336" b="5018"/>
          <a:stretch/>
        </p:blipFill>
        <p:spPr>
          <a:xfrm>
            <a:off x="384489" y="1828580"/>
            <a:ext cx="8375019" cy="1792805"/>
          </a:xfrm>
          <a:prstGeom prst="rect">
            <a:avLst/>
          </a:prstGeom>
        </p:spPr>
      </p:pic>
      <p:pic>
        <p:nvPicPr>
          <p:cNvPr id="3" name="Slika 2">
            <a:extLst>
              <a:ext uri="{FF2B5EF4-FFF2-40B4-BE49-F238E27FC236}">
                <a16:creationId xmlns:a16="http://schemas.microsoft.com/office/drawing/2014/main" id="{46EA7FA1-6567-43D3-A48D-E3F1402CA30A}"/>
              </a:ext>
            </a:extLst>
          </p:cNvPr>
          <p:cNvPicPr>
            <a:picLocks noChangeAspect="1"/>
          </p:cNvPicPr>
          <p:nvPr/>
        </p:nvPicPr>
        <p:blipFill rotWithShape="1">
          <a:blip r:embed="rId3"/>
          <a:srcRect l="67041" t="25775" r="16358" b="59107"/>
          <a:stretch/>
        </p:blipFill>
        <p:spPr>
          <a:xfrm>
            <a:off x="442598" y="3281664"/>
            <a:ext cx="7941863" cy="2041774"/>
          </a:xfrm>
          <a:prstGeom prst="rect">
            <a:avLst/>
          </a:prstGeom>
        </p:spPr>
      </p:pic>
    </p:spTree>
    <p:extLst>
      <p:ext uri="{BB962C8B-B14F-4D97-AF65-F5344CB8AC3E}">
        <p14:creationId xmlns:p14="http://schemas.microsoft.com/office/powerpoint/2010/main" val="391176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52BD795B-4374-445A-9FD2-5C223D490AB7}"/>
              </a:ext>
            </a:extLst>
          </p:cNvPr>
          <p:cNvPicPr>
            <a:picLocks noChangeAspect="1"/>
          </p:cNvPicPr>
          <p:nvPr/>
        </p:nvPicPr>
        <p:blipFill rotWithShape="1">
          <a:blip r:embed="rId2"/>
          <a:srcRect l="67030" t="12208" r="16819" b="5720"/>
          <a:stretch/>
        </p:blipFill>
        <p:spPr>
          <a:xfrm>
            <a:off x="334978" y="1213164"/>
            <a:ext cx="3934974" cy="5644836"/>
          </a:xfrm>
          <a:prstGeom prst="rect">
            <a:avLst/>
          </a:prstGeom>
        </p:spPr>
      </p:pic>
      <p:pic>
        <p:nvPicPr>
          <p:cNvPr id="5" name="Slika 4">
            <a:extLst>
              <a:ext uri="{FF2B5EF4-FFF2-40B4-BE49-F238E27FC236}">
                <a16:creationId xmlns:a16="http://schemas.microsoft.com/office/drawing/2014/main" id="{1CD54B3A-65FE-46A1-A305-1E333BB9CFFC}"/>
              </a:ext>
            </a:extLst>
          </p:cNvPr>
          <p:cNvPicPr>
            <a:picLocks noChangeAspect="1"/>
          </p:cNvPicPr>
          <p:nvPr/>
        </p:nvPicPr>
        <p:blipFill rotWithShape="1">
          <a:blip r:embed="rId3"/>
          <a:srcRect l="67030" t="11508" r="16627" b="5368"/>
          <a:stretch/>
        </p:blipFill>
        <p:spPr>
          <a:xfrm>
            <a:off x="4683925" y="1208454"/>
            <a:ext cx="3934974" cy="5649546"/>
          </a:xfrm>
          <a:prstGeom prst="rect">
            <a:avLst/>
          </a:prstGeom>
        </p:spPr>
      </p:pic>
    </p:spTree>
    <p:extLst>
      <p:ext uri="{BB962C8B-B14F-4D97-AF65-F5344CB8AC3E}">
        <p14:creationId xmlns:p14="http://schemas.microsoft.com/office/powerpoint/2010/main" val="1809399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1CD54B3A-65FE-46A1-A305-1E333BB9CFFC}"/>
              </a:ext>
            </a:extLst>
          </p:cNvPr>
          <p:cNvPicPr>
            <a:picLocks noChangeAspect="1"/>
          </p:cNvPicPr>
          <p:nvPr/>
        </p:nvPicPr>
        <p:blipFill rotWithShape="1">
          <a:blip r:embed="rId2"/>
          <a:srcRect l="67317" t="19302" r="16627" b="43399"/>
          <a:stretch/>
        </p:blipFill>
        <p:spPr>
          <a:xfrm>
            <a:off x="977773" y="1566248"/>
            <a:ext cx="6848037" cy="4490519"/>
          </a:xfrm>
          <a:prstGeom prst="rect">
            <a:avLst/>
          </a:prstGeom>
        </p:spPr>
      </p:pic>
    </p:spTree>
    <p:extLst>
      <p:ext uri="{BB962C8B-B14F-4D97-AF65-F5344CB8AC3E}">
        <p14:creationId xmlns:p14="http://schemas.microsoft.com/office/powerpoint/2010/main" val="3055739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9DAD20F-6389-4EEA-87A7-6EFA4A7EA583}"/>
              </a:ext>
            </a:extLst>
          </p:cNvPr>
          <p:cNvSpPr>
            <a:spLocks noGrp="1"/>
          </p:cNvSpPr>
          <p:nvPr>
            <p:ph type="title"/>
          </p:nvPr>
        </p:nvSpPr>
        <p:spPr>
          <a:xfrm>
            <a:off x="971425" y="1270814"/>
            <a:ext cx="1248740" cy="369332"/>
          </a:xfrm>
        </p:spPr>
        <p:txBody>
          <a:bodyPr/>
          <a:lstStyle/>
          <a:p>
            <a:r>
              <a:rPr lang="sl-SI" sz="2400" dirty="0"/>
              <a:t>Povzetki </a:t>
            </a:r>
          </a:p>
        </p:txBody>
      </p:sp>
      <p:sp>
        <p:nvSpPr>
          <p:cNvPr id="3" name="Označba mesta besedila 2">
            <a:extLst>
              <a:ext uri="{FF2B5EF4-FFF2-40B4-BE49-F238E27FC236}">
                <a16:creationId xmlns:a16="http://schemas.microsoft.com/office/drawing/2014/main" id="{F7199A70-D519-4C3B-A842-685BA728C2AC}"/>
              </a:ext>
            </a:extLst>
          </p:cNvPr>
          <p:cNvSpPr>
            <a:spLocks noGrp="1"/>
          </p:cNvSpPr>
          <p:nvPr>
            <p:ph type="body" sz="quarter" idx="13"/>
          </p:nvPr>
        </p:nvSpPr>
        <p:spPr>
          <a:xfrm>
            <a:off x="971425" y="2125133"/>
            <a:ext cx="7665581" cy="4058384"/>
          </a:xfrm>
        </p:spPr>
        <p:txBody>
          <a:bodyPr/>
          <a:lstStyle/>
          <a:p>
            <a:r>
              <a:rPr lang="sl-SI" sz="2200" dirty="0"/>
              <a:t>Javni natečaj za podelitev pooblastila za usposabljanje, obdobno izpopolnjevanje in preizkus znanja</a:t>
            </a:r>
          </a:p>
          <a:p>
            <a:pPr lvl="1"/>
            <a:r>
              <a:rPr lang="sl-SI" sz="2000" dirty="0"/>
              <a:t>Kriteriji za izvajalca (kadrovski in materialni)</a:t>
            </a:r>
          </a:p>
          <a:p>
            <a:pPr lvl="1"/>
            <a:r>
              <a:rPr lang="sl-SI" sz="2000" dirty="0"/>
              <a:t>Kriteriji za člane komisij</a:t>
            </a:r>
          </a:p>
          <a:p>
            <a:r>
              <a:rPr lang="sl-SI" sz="2200" dirty="0"/>
              <a:t>Izbira izvajalca za podelitev pooblastila za usposabljanje, obdobno izpopolnjevanje in preizkus znanja</a:t>
            </a:r>
          </a:p>
          <a:p>
            <a:pPr lvl="1"/>
            <a:r>
              <a:rPr lang="sl-SI" sz="2000" dirty="0"/>
              <a:t>Izpolnjevanje pogojev</a:t>
            </a:r>
          </a:p>
          <a:p>
            <a:r>
              <a:rPr lang="sl-SI" sz="2200" dirty="0"/>
              <a:t>Izbira strokovnjakov za člane komisij za preizkus znanja</a:t>
            </a:r>
          </a:p>
          <a:p>
            <a:pPr lvl="1"/>
            <a:r>
              <a:rPr lang="sl-SI" sz="2000" dirty="0"/>
              <a:t>Izpolnjevanje pogojev</a:t>
            </a:r>
          </a:p>
          <a:p>
            <a:pPr lvl="1"/>
            <a:r>
              <a:rPr lang="sl-SI" sz="2000" dirty="0"/>
              <a:t>Najnižja cena za kandidate, zavode </a:t>
            </a:r>
          </a:p>
          <a:p>
            <a:endParaRPr lang="sl-SI" sz="2200" dirty="0"/>
          </a:p>
          <a:p>
            <a:endParaRPr lang="sl-SI" sz="2200" dirty="0"/>
          </a:p>
        </p:txBody>
      </p:sp>
    </p:spTree>
    <p:extLst>
      <p:ext uri="{BB962C8B-B14F-4D97-AF65-F5344CB8AC3E}">
        <p14:creationId xmlns:p14="http://schemas.microsoft.com/office/powerpoint/2010/main" val="676353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474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561315" y="1384905"/>
            <a:ext cx="8277885" cy="3742267"/>
          </a:xfrm>
        </p:spPr>
        <p:txBody>
          <a:bodyPr/>
          <a:lstStyle/>
          <a:p>
            <a:pPr marL="0" indent="0" eaLnBrk="1" hangingPunct="1">
              <a:buNone/>
            </a:pPr>
            <a:r>
              <a:rPr lang="sl-SI" altLang="sl-SI" dirty="0"/>
              <a:t>13. člen (obveznost zagotavljanja reševanja na smučišču)</a:t>
            </a:r>
          </a:p>
          <a:p>
            <a:pPr eaLnBrk="1" hangingPunct="1"/>
            <a:r>
              <a:rPr lang="sl-SI" altLang="sl-SI" sz="2400" dirty="0"/>
              <a:t>Opremljenost in oznake prostorov za reševanje in reševalcev predpiše minister, pristojen za </a:t>
            </a:r>
            <a:r>
              <a:rPr lang="sl-SI" altLang="sl-SI" sz="2400" dirty="0">
                <a:solidFill>
                  <a:srgbClr val="FF0000"/>
                </a:solidFill>
              </a:rPr>
              <a:t>zdravje</a:t>
            </a:r>
            <a:r>
              <a:rPr lang="sl-SI" altLang="sl-SI" sz="2400" dirty="0"/>
              <a:t>.</a:t>
            </a:r>
          </a:p>
          <a:p>
            <a:pPr marL="0" indent="0" eaLnBrk="1" hangingPunct="1">
              <a:buNone/>
            </a:pPr>
            <a:endParaRPr lang="sl-SI" altLang="sl-SI" sz="1800" dirty="0"/>
          </a:p>
          <a:p>
            <a:pPr marL="0" indent="0" eaLnBrk="1" hangingPunct="1">
              <a:buNone/>
            </a:pPr>
            <a:r>
              <a:rPr lang="sl-SI" altLang="sl-SI" dirty="0"/>
              <a:t>15. člen (pogoji za imenovanje reševalca)</a:t>
            </a:r>
          </a:p>
          <a:p>
            <a:pPr marL="0" indent="0" eaLnBrk="1" hangingPunct="1">
              <a:buNone/>
            </a:pPr>
            <a:r>
              <a:rPr lang="sl-SI" altLang="sl-SI" dirty="0"/>
              <a:t>20. člen (opremljenost nadzornika)</a:t>
            </a:r>
          </a:p>
          <a:p>
            <a:pPr eaLnBrk="1" hangingPunct="1"/>
            <a:r>
              <a:rPr lang="sl-SI" altLang="sl-SI" sz="2400" dirty="0"/>
              <a:t>Minister, pristojen za notranje zadeve, predpiše oznake in opremo nadzornika. V primeru hkratnega izvajanja nalog reševalca in nadzornika minister, pristojen za notranje zadeve, v soglasju z ministrom, pristojnim za </a:t>
            </a:r>
            <a:r>
              <a:rPr lang="sl-SI" altLang="sl-SI" sz="2400" dirty="0">
                <a:solidFill>
                  <a:srgbClr val="FF0000"/>
                </a:solidFill>
              </a:rPr>
              <a:t>zdravje</a:t>
            </a:r>
            <a:r>
              <a:rPr lang="sl-SI" altLang="sl-SI" sz="2400" dirty="0"/>
              <a:t>, predpiše skupne oznake.</a:t>
            </a:r>
          </a:p>
        </p:txBody>
      </p:sp>
    </p:spTree>
    <p:extLst>
      <p:ext uri="{BB962C8B-B14F-4D97-AF65-F5344CB8AC3E}">
        <p14:creationId xmlns:p14="http://schemas.microsoft.com/office/powerpoint/2010/main" val="210309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552262" y="1384905"/>
            <a:ext cx="7413360" cy="3742267"/>
          </a:xfrm>
        </p:spPr>
        <p:txBody>
          <a:bodyPr/>
          <a:lstStyle/>
          <a:p>
            <a:pPr marL="0" indent="0" eaLnBrk="1" hangingPunct="1">
              <a:buNone/>
            </a:pPr>
            <a:r>
              <a:rPr lang="sl-SI" altLang="sl-SI" dirty="0"/>
              <a:t>27. člen (nesreče in nenadna obolenja)</a:t>
            </a:r>
          </a:p>
          <a:p>
            <a:pPr eaLnBrk="1" hangingPunct="1"/>
            <a:r>
              <a:rPr lang="sl-SI" altLang="sl-SI" sz="2400" dirty="0"/>
              <a:t>Obliko in vsebino zapisnika o ogledu kraja nesreče in poročila o izvajanju reševanja ter rok, v katerem reševalec izpolni poročilo, predpišeta minister, pristojen za notranje zadeve, in minister, pristojen za </a:t>
            </a:r>
            <a:r>
              <a:rPr lang="sl-SI" altLang="sl-SI" sz="2400" dirty="0">
                <a:solidFill>
                  <a:srgbClr val="FF0000"/>
                </a:solidFill>
              </a:rPr>
              <a:t>zdravje</a:t>
            </a:r>
            <a:r>
              <a:rPr lang="sl-SI" altLang="sl-SI" sz="2400" dirty="0"/>
              <a:t>.</a:t>
            </a:r>
          </a:p>
          <a:p>
            <a:pPr marL="0" indent="0" eaLnBrk="1" hangingPunct="1">
              <a:buNone/>
            </a:pPr>
            <a:endParaRPr lang="sl-SI" altLang="sl-SI" dirty="0"/>
          </a:p>
        </p:txBody>
      </p:sp>
    </p:spTree>
    <p:extLst>
      <p:ext uri="{BB962C8B-B14F-4D97-AF65-F5344CB8AC3E}">
        <p14:creationId xmlns:p14="http://schemas.microsoft.com/office/powerpoint/2010/main" val="929151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534155" y="1384905"/>
            <a:ext cx="7440520" cy="3742267"/>
          </a:xfrm>
        </p:spPr>
        <p:txBody>
          <a:bodyPr/>
          <a:lstStyle/>
          <a:p>
            <a:pPr marL="0" indent="0" eaLnBrk="1" hangingPunct="1">
              <a:buNone/>
            </a:pPr>
            <a:r>
              <a:rPr lang="sl-SI" altLang="sl-SI" dirty="0"/>
              <a:t>28. člen (pristojni organ)</a:t>
            </a:r>
          </a:p>
          <a:p>
            <a:pPr eaLnBrk="1" hangingPunct="1"/>
            <a:r>
              <a:rPr lang="sl-SI" altLang="sl-SI" sz="2400" dirty="0"/>
              <a:t>Naloge pristojnega organa v skladu s predpisi, ki urejajo postopek priznavanja poklicnih kvalifikacij za opravljanje reguliranih poklicev oziroma poklicnih dejavnosti v Republiki Sloveniji, izvaja ministrstvo, pristojno za notranje zadeve, za poklic nadzornik in ministrstvo, pristojno za </a:t>
            </a:r>
            <a:r>
              <a:rPr lang="sl-SI" altLang="sl-SI" sz="2400" dirty="0">
                <a:solidFill>
                  <a:srgbClr val="FF0000"/>
                </a:solidFill>
              </a:rPr>
              <a:t>zdravje</a:t>
            </a:r>
            <a:r>
              <a:rPr lang="sl-SI" altLang="sl-SI" sz="2400" dirty="0"/>
              <a:t>, za poklic reševalec.</a:t>
            </a:r>
          </a:p>
        </p:txBody>
      </p:sp>
    </p:spTree>
    <p:extLst>
      <p:ext uri="{BB962C8B-B14F-4D97-AF65-F5344CB8AC3E}">
        <p14:creationId xmlns:p14="http://schemas.microsoft.com/office/powerpoint/2010/main" val="1676457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576944" y="1384905"/>
            <a:ext cx="8406190" cy="3742267"/>
          </a:xfrm>
        </p:spPr>
        <p:txBody>
          <a:bodyPr/>
          <a:lstStyle/>
          <a:p>
            <a:pPr marL="0" indent="0" eaLnBrk="1" hangingPunct="1">
              <a:buNone/>
            </a:pPr>
            <a:r>
              <a:rPr lang="sl-SI" altLang="sl-SI" dirty="0"/>
              <a:t>34. člen (evidenca ministrstva, pristojnega za </a:t>
            </a:r>
            <a:r>
              <a:rPr lang="sl-SI" altLang="sl-SI" dirty="0">
                <a:solidFill>
                  <a:srgbClr val="FF0000"/>
                </a:solidFill>
              </a:rPr>
              <a:t>zdravje</a:t>
            </a:r>
            <a:r>
              <a:rPr lang="sl-SI" altLang="sl-SI" dirty="0"/>
              <a:t>)</a:t>
            </a:r>
          </a:p>
          <a:p>
            <a:pPr eaLnBrk="1" hangingPunct="1"/>
            <a:r>
              <a:rPr lang="sl-SI" altLang="sl-SI" sz="2400" dirty="0"/>
              <a:t>Ministrstvo, pristojno za </a:t>
            </a:r>
            <a:r>
              <a:rPr lang="sl-SI" altLang="sl-SI" sz="2400" dirty="0">
                <a:solidFill>
                  <a:srgbClr val="FF0000"/>
                </a:solidFill>
              </a:rPr>
              <a:t>zdravje</a:t>
            </a:r>
            <a:r>
              <a:rPr lang="sl-SI" altLang="sl-SI" sz="2400" dirty="0"/>
              <a:t>, z namenom spremljanja izpolnjevanja pogojev za opravljanje nalog reševalcev in odločanja o njihovih pravicah in obveznostih upravlja evidenco izdanih potrdil o usposobljenosti reševalca na smučišču, ki vsebuje:</a:t>
            </a:r>
          </a:p>
          <a:p>
            <a:pPr marL="0" indent="0" eaLnBrk="1" hangingPunct="1">
              <a:spcBef>
                <a:spcPts val="0"/>
              </a:spcBef>
              <a:buNone/>
            </a:pPr>
            <a:endParaRPr lang="sl-SI" altLang="sl-SI" sz="1400" dirty="0"/>
          </a:p>
          <a:p>
            <a:pPr marL="0" indent="355600" eaLnBrk="1" hangingPunct="1">
              <a:spcBef>
                <a:spcPts val="0"/>
              </a:spcBef>
              <a:buNone/>
            </a:pPr>
            <a:r>
              <a:rPr lang="sl-SI" altLang="sl-SI" sz="1400" dirty="0"/>
              <a:t>1.      osebno ime,</a:t>
            </a:r>
          </a:p>
          <a:p>
            <a:pPr marL="0" indent="355600" eaLnBrk="1" hangingPunct="1">
              <a:spcBef>
                <a:spcPts val="0"/>
              </a:spcBef>
              <a:buNone/>
            </a:pPr>
            <a:r>
              <a:rPr lang="sl-SI" altLang="sl-SI" sz="1400" dirty="0"/>
              <a:t>2.      rojstne podatke (dan, mesec, leto, kraj rojstva) in EMŠO,</a:t>
            </a:r>
          </a:p>
          <a:p>
            <a:pPr marL="0" indent="355600" eaLnBrk="1" hangingPunct="1">
              <a:spcBef>
                <a:spcPts val="0"/>
              </a:spcBef>
              <a:buNone/>
            </a:pPr>
            <a:r>
              <a:rPr lang="sl-SI" altLang="sl-SI" sz="1400" dirty="0"/>
              <a:t>3.      stalno in začasno prebivališče,</a:t>
            </a:r>
          </a:p>
          <a:p>
            <a:pPr marL="0" indent="355600" eaLnBrk="1" hangingPunct="1">
              <a:spcBef>
                <a:spcPts val="0"/>
              </a:spcBef>
              <a:buNone/>
            </a:pPr>
            <a:r>
              <a:rPr lang="sl-SI" altLang="sl-SI" sz="1400" dirty="0"/>
              <a:t>4.      datum in številko potrdila o strokovni usposobljenosti,</a:t>
            </a:r>
          </a:p>
          <a:p>
            <a:pPr marL="0" indent="355600" eaLnBrk="1" hangingPunct="1">
              <a:spcBef>
                <a:spcPts val="0"/>
              </a:spcBef>
              <a:buNone/>
            </a:pPr>
            <a:r>
              <a:rPr lang="sl-SI" altLang="sl-SI" sz="1400" dirty="0"/>
              <a:t>5.      datum in številko potrdila o obdobnem izpopolnjevanju,</a:t>
            </a:r>
          </a:p>
          <a:p>
            <a:pPr marL="0" indent="355600" eaLnBrk="1" hangingPunct="1">
              <a:spcBef>
                <a:spcPts val="0"/>
              </a:spcBef>
              <a:buNone/>
            </a:pPr>
            <a:r>
              <a:rPr lang="sl-SI" altLang="sl-SI" sz="1400" dirty="0"/>
              <a:t>6.      datum in številko potrdila o izpolnjevanju pogojev za reševalca in datum njegove veljavnosti.</a:t>
            </a:r>
            <a:endParaRPr lang="sl-SI" altLang="sl-SI" sz="2400" dirty="0"/>
          </a:p>
        </p:txBody>
      </p:sp>
    </p:spTree>
    <p:extLst>
      <p:ext uri="{BB962C8B-B14F-4D97-AF65-F5344CB8AC3E}">
        <p14:creationId xmlns:p14="http://schemas.microsoft.com/office/powerpoint/2010/main" val="1285548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576944" y="1384905"/>
            <a:ext cx="8406190" cy="3742267"/>
          </a:xfrm>
        </p:spPr>
        <p:txBody>
          <a:bodyPr/>
          <a:lstStyle/>
          <a:p>
            <a:pPr marL="0" indent="0" eaLnBrk="1" hangingPunct="1">
              <a:buNone/>
            </a:pPr>
            <a:r>
              <a:rPr lang="sl-SI" altLang="sl-SI" dirty="0"/>
              <a:t>37. člen (evidenca strokovnega usposabljanja in obdobnega izpopolnjevanja)</a:t>
            </a:r>
          </a:p>
          <a:p>
            <a:pPr eaLnBrk="1" hangingPunct="1"/>
            <a:r>
              <a:rPr lang="sl-SI" altLang="sl-SI" sz="2400" dirty="0"/>
              <a:t>Ministrstvo, pristojno za </a:t>
            </a:r>
            <a:r>
              <a:rPr lang="sl-SI" altLang="sl-SI" sz="2400" dirty="0">
                <a:solidFill>
                  <a:srgbClr val="FF0000"/>
                </a:solidFill>
              </a:rPr>
              <a:t>zdravje</a:t>
            </a:r>
            <a:r>
              <a:rPr lang="sl-SI" altLang="sl-SI" sz="2400" dirty="0"/>
              <a:t>, oziroma nosilec javnega pooblastila za strokovno usposabljanje in obdobno izpopolnjevanje za reševalca z namenom spremljanja pogojev za opravljanje nalog reševalca upravlja evidenco, ki vsebuje:</a:t>
            </a:r>
          </a:p>
          <a:p>
            <a:pPr marL="0" indent="0" eaLnBrk="1" hangingPunct="1">
              <a:spcBef>
                <a:spcPts val="0"/>
              </a:spcBef>
              <a:buNone/>
            </a:pPr>
            <a:endParaRPr lang="sl-SI" altLang="sl-SI" sz="1400" dirty="0"/>
          </a:p>
          <a:p>
            <a:pPr marL="804863" indent="-449263" eaLnBrk="1" hangingPunct="1">
              <a:spcBef>
                <a:spcPts val="0"/>
              </a:spcBef>
              <a:buNone/>
            </a:pPr>
            <a:r>
              <a:rPr lang="sl-SI" altLang="sl-SI" sz="1400" dirty="0"/>
              <a:t>1.      datum usposabljanja oziroma obdobnega izpopolnjevanja,</a:t>
            </a:r>
          </a:p>
          <a:p>
            <a:pPr marL="804863" indent="-449263" eaLnBrk="1" hangingPunct="1">
              <a:spcBef>
                <a:spcPts val="0"/>
              </a:spcBef>
              <a:buNone/>
            </a:pPr>
            <a:r>
              <a:rPr lang="sl-SI" altLang="sl-SI" sz="1400" dirty="0"/>
              <a:t>2.      podatke o izvajalcu usposabljanja oziroma obdobnega izpopolnjevanja,</a:t>
            </a:r>
          </a:p>
          <a:p>
            <a:pPr marL="804863" indent="-449263" eaLnBrk="1" hangingPunct="1">
              <a:spcBef>
                <a:spcPts val="0"/>
              </a:spcBef>
              <a:buNone/>
            </a:pPr>
            <a:r>
              <a:rPr lang="sl-SI" altLang="sl-SI" sz="1400" dirty="0"/>
              <a:t>3.      osebna imena, rojstne podatke (dan, mesec, leto, kraj rojstva) in EMŠO udeležencev na usposabljanju oziroma obdobnem izpopolnjevanju, ki so uspešno opravili preizkus usposobljenosti,</a:t>
            </a:r>
          </a:p>
          <a:p>
            <a:pPr marL="804863" indent="-449263" eaLnBrk="1" hangingPunct="1">
              <a:spcBef>
                <a:spcPts val="0"/>
              </a:spcBef>
              <a:buNone/>
            </a:pPr>
            <a:r>
              <a:rPr lang="sl-SI" altLang="sl-SI" sz="1400" dirty="0"/>
              <a:t>4.      datum opravljenega preizkusa usposobljenosti oziroma obdobnega izpopolnjevanja,</a:t>
            </a:r>
          </a:p>
          <a:p>
            <a:pPr marL="804863" indent="-449263" eaLnBrk="1" hangingPunct="1">
              <a:spcBef>
                <a:spcPts val="0"/>
              </a:spcBef>
              <a:buNone/>
            </a:pPr>
            <a:r>
              <a:rPr lang="sl-SI" altLang="sl-SI" sz="1400" dirty="0"/>
              <a:t>5.      rezultat preizkusa usposobljenosti oziroma obdobnega izpopolnjevanja,</a:t>
            </a:r>
          </a:p>
          <a:p>
            <a:pPr marL="804863" indent="-449263" eaLnBrk="1" hangingPunct="1">
              <a:spcBef>
                <a:spcPts val="0"/>
              </a:spcBef>
              <a:buNone/>
            </a:pPr>
            <a:r>
              <a:rPr lang="sl-SI" altLang="sl-SI" sz="1400" dirty="0"/>
              <a:t>6.      številko potrdila in</a:t>
            </a:r>
          </a:p>
          <a:p>
            <a:pPr marL="804863" indent="-449263" eaLnBrk="1" hangingPunct="1">
              <a:spcBef>
                <a:spcPts val="0"/>
              </a:spcBef>
              <a:buNone/>
            </a:pPr>
            <a:r>
              <a:rPr lang="sl-SI" altLang="sl-SI" sz="1400" dirty="0"/>
              <a:t>7.      datum potrdila.</a:t>
            </a:r>
            <a:endParaRPr lang="sl-SI" altLang="sl-SI" sz="2400" dirty="0"/>
          </a:p>
        </p:txBody>
      </p:sp>
    </p:spTree>
    <p:extLst>
      <p:ext uri="{BB962C8B-B14F-4D97-AF65-F5344CB8AC3E}">
        <p14:creationId xmlns:p14="http://schemas.microsoft.com/office/powerpoint/2010/main" val="2978666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0">
            <a:extLst>
              <a:ext uri="{FF2B5EF4-FFF2-40B4-BE49-F238E27FC236}">
                <a16:creationId xmlns:a16="http://schemas.microsoft.com/office/drawing/2014/main" id="{9FF3B45E-7F71-4463-AEFD-2053FD9217DD}"/>
              </a:ext>
            </a:extLst>
          </p:cNvPr>
          <p:cNvSpPr>
            <a:spLocks noGrp="1"/>
          </p:cNvSpPr>
          <p:nvPr>
            <p:ph type="body" sz="quarter" idx="13"/>
          </p:nvPr>
        </p:nvSpPr>
        <p:spPr>
          <a:xfrm>
            <a:off x="576944" y="1384905"/>
            <a:ext cx="8406190" cy="3742267"/>
          </a:xfrm>
        </p:spPr>
        <p:txBody>
          <a:bodyPr/>
          <a:lstStyle/>
          <a:p>
            <a:pPr marL="0" indent="0" eaLnBrk="1" hangingPunct="1">
              <a:buNone/>
            </a:pPr>
            <a:r>
              <a:rPr lang="pl-PL" altLang="sl-SI" dirty="0"/>
              <a:t>39. člen (ravnanje s podatki)</a:t>
            </a:r>
            <a:endParaRPr lang="sl-SI" altLang="sl-SI" dirty="0"/>
          </a:p>
          <a:p>
            <a:pPr eaLnBrk="1" hangingPunct="1"/>
            <a:r>
              <a:rPr lang="sl-SI" altLang="sl-SI" sz="2400" dirty="0"/>
              <a:t>Za ugotavljanje izpolnjevanja pogojev za izdajo potrdila za reševalca in podelitev javnega pooblastila za usposabljanje in obdobno izpopolnjevanje reševalcev lahko ministrstvo, pristojno za </a:t>
            </a:r>
            <a:r>
              <a:rPr lang="sl-SI" altLang="sl-SI" sz="2400" dirty="0">
                <a:solidFill>
                  <a:srgbClr val="FF0000"/>
                </a:solidFill>
              </a:rPr>
              <a:t>zdravje</a:t>
            </a:r>
            <a:r>
              <a:rPr lang="sl-SI" altLang="sl-SI" sz="2400" dirty="0"/>
              <a:t>, podatke brezplačno pridobiva, uporablja in obdeluje, vključno z osebnimi podatki, iz naslednjih predpisanih zbirk podatkov:</a:t>
            </a:r>
          </a:p>
          <a:p>
            <a:pPr marL="0" indent="0" eaLnBrk="1" hangingPunct="1">
              <a:spcBef>
                <a:spcPts val="0"/>
              </a:spcBef>
              <a:buNone/>
            </a:pPr>
            <a:endParaRPr lang="sl-SI" altLang="sl-SI" sz="1400" dirty="0"/>
          </a:p>
          <a:p>
            <a:pPr marL="804863" indent="-449263" eaLnBrk="1" hangingPunct="1">
              <a:spcBef>
                <a:spcPts val="0"/>
              </a:spcBef>
              <a:buNone/>
            </a:pPr>
            <a:r>
              <a:rPr lang="sl-SI" altLang="sl-SI" sz="1800" dirty="0"/>
              <a:t>-      centralnega registra prebivalstva (osebno ime, datum rojstva, EMŠO, kraj rojstva, državljanstvo, datum smrti, naslov stalnega in začasnega prebivališča, podatki o šolski izobrazbi ter datumi in podatki o dogodkih, spremembah in popravkih),</a:t>
            </a:r>
          </a:p>
          <a:p>
            <a:pPr marL="804863" indent="-449263" eaLnBrk="1" hangingPunct="1">
              <a:spcBef>
                <a:spcPts val="0"/>
              </a:spcBef>
              <a:buNone/>
            </a:pPr>
            <a:r>
              <a:rPr lang="sl-SI" altLang="sl-SI" sz="1800" dirty="0"/>
              <a:t>-      poslovnega registra Slovenije.</a:t>
            </a:r>
            <a:endParaRPr lang="sl-SI" altLang="sl-SI" sz="3200" dirty="0"/>
          </a:p>
        </p:txBody>
      </p:sp>
    </p:spTree>
    <p:extLst>
      <p:ext uri="{BB962C8B-B14F-4D97-AF65-F5344CB8AC3E}">
        <p14:creationId xmlns:p14="http://schemas.microsoft.com/office/powerpoint/2010/main" val="1024648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si10-cgp-mpe_predstavitev">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TotalTime>
  <Words>2227</Words>
  <Application>Microsoft Office PowerPoint</Application>
  <PresentationFormat>Diaprojekcija na zaslonu (4:3)</PresentationFormat>
  <Paragraphs>129</Paragraphs>
  <Slides>38</Slides>
  <Notes>0</Notes>
  <HiddenSlides>0</HiddenSlides>
  <MMClips>0</MMClips>
  <ScaleCrop>false</ScaleCrop>
  <HeadingPairs>
    <vt:vector size="6" baseType="variant">
      <vt:variant>
        <vt:lpstr>Uporabljene pisave</vt:lpstr>
      </vt:variant>
      <vt:variant>
        <vt:i4>3</vt:i4>
      </vt:variant>
      <vt:variant>
        <vt:lpstr>Tema</vt:lpstr>
      </vt:variant>
      <vt:variant>
        <vt:i4>2</vt:i4>
      </vt:variant>
      <vt:variant>
        <vt:lpstr>Naslovi diapozitivov</vt:lpstr>
      </vt:variant>
      <vt:variant>
        <vt:i4>38</vt:i4>
      </vt:variant>
    </vt:vector>
  </HeadingPairs>
  <TitlesOfParts>
    <vt:vector size="43" baseType="lpstr">
      <vt:lpstr>Republika</vt:lpstr>
      <vt:lpstr>Arial</vt:lpstr>
      <vt:lpstr>Calibri</vt:lpstr>
      <vt:lpstr>si10-cgp-mpe_predstavitev</vt:lpstr>
      <vt:lpstr>Custom Design</vt:lpstr>
      <vt:lpstr>REŠEVALCI NA SMUČIŠČIH  ZAKON O VARNOSTI NA SMUČIŠČIH 2016</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15. člen (pogoji za imenovanje reševalca)</vt:lpstr>
      <vt:lpstr>15. člen (pogoji za imenovanje reševalca)</vt:lpstr>
      <vt:lpstr>15. člen (pogoji za imenovanje reševalca)</vt:lpstr>
      <vt:lpstr>15. člen (pogoji za imenovanje reševalca)</vt:lpstr>
      <vt:lpstr>15. člen (pogoji za imenovanje reševalca)</vt:lpstr>
      <vt:lpstr>15. člen (pogoji za imenovanje reševalca)</vt:lpstr>
      <vt:lpstr>15. člen (pogoji za imenovanje reševalca)</vt:lpstr>
      <vt:lpstr>PowerPointova predstavitev</vt:lpstr>
      <vt:lpstr>8. člen (program usposabljanja za reševalca)</vt:lpstr>
      <vt:lpstr>8. člen (program usposabljanja za reševalca)</vt:lpstr>
      <vt:lpstr>8. člen (program usposabljanja za reševalca)</vt:lpstr>
      <vt:lpstr>9. člen (preizkus znanja)</vt:lpstr>
      <vt:lpstr>10. člen (potek izpita)</vt:lpstr>
      <vt:lpstr>10. člen (potek izpita)</vt:lpstr>
      <vt:lpstr>10. člen (potek izpita)</vt:lpstr>
      <vt:lpstr>13. člen (stroški usposabljanja, obdobnega                 izpopolnjevanja in preizkusa znanja)</vt:lpstr>
      <vt:lpstr>Javni natečaj za podelitev pooblastila  za usposabljanje, obdobno izpopolnjevanje  in preizkus znanja</vt:lpstr>
      <vt:lpstr>PowerPointova predstavitev</vt:lpstr>
      <vt:lpstr>PowerPointova predstavitev</vt:lpstr>
      <vt:lpstr>PowerPointova predstavitev</vt:lpstr>
      <vt:lpstr>PowerPointova predstavitev</vt:lpstr>
      <vt:lpstr>PowerPointova predstavitev</vt:lpstr>
      <vt:lpstr>PowerPointova predstavitev</vt:lpstr>
      <vt:lpstr>Povzetki </vt:lpstr>
      <vt:lpstr>PowerPointova predstavitev</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 predstavitve</dc:title>
  <dc:creator>Joze P</dc:creator>
  <cp:lastModifiedBy>Jože Prestor</cp:lastModifiedBy>
  <cp:revision>33</cp:revision>
  <dcterms:created xsi:type="dcterms:W3CDTF">2010-08-31T10:06:07Z</dcterms:created>
  <dcterms:modified xsi:type="dcterms:W3CDTF">2019-10-15T07:07:03Z</dcterms:modified>
</cp:coreProperties>
</file>